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5"/>
  </p:notesMasterIdLst>
  <p:sldIdLst>
    <p:sldId id="257" r:id="rId5"/>
    <p:sldId id="259" r:id="rId6"/>
    <p:sldId id="260" r:id="rId7"/>
    <p:sldId id="262" r:id="rId8"/>
    <p:sldId id="263" r:id="rId9"/>
    <p:sldId id="265" r:id="rId10"/>
    <p:sldId id="266" r:id="rId11"/>
    <p:sldId id="264" r:id="rId12"/>
    <p:sldId id="267" r:id="rId13"/>
    <p:sldId id="270" r:id="rId14"/>
    <p:sldId id="271" r:id="rId15"/>
    <p:sldId id="272" r:id="rId16"/>
    <p:sldId id="273" r:id="rId17"/>
    <p:sldId id="274" r:id="rId18"/>
    <p:sldId id="279" r:id="rId19"/>
    <p:sldId id="268" r:id="rId20"/>
    <p:sldId id="281" r:id="rId21"/>
    <p:sldId id="276" r:id="rId22"/>
    <p:sldId id="277"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5430" autoAdjust="0"/>
  </p:normalViewPr>
  <p:slideViewPr>
    <p:cSldViewPr snapToGrid="0">
      <p:cViewPr>
        <p:scale>
          <a:sx n="110" d="100"/>
          <a:sy n="110" d="100"/>
        </p:scale>
        <p:origin x="384" y="2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CAED8-0DB4-4E9E-8B16-E378088AF716}" type="doc">
      <dgm:prSet loTypeId="urn:microsoft.com/office/officeart/2005/8/layout/vList3" loCatId="list" qsTypeId="urn:microsoft.com/office/officeart/2005/8/quickstyle/simple1" qsCatId="simple" csTypeId="urn:microsoft.com/office/officeart/2005/8/colors/accent1_2" csCatId="accent1" phldr="1"/>
      <dgm:spPr/>
    </dgm:pt>
    <dgm:pt modelId="{8534C7EB-CBE9-4F24-A6B1-437961C1A2AB}">
      <dgm:prSet phldrT="[Text]"/>
      <dgm:spPr/>
      <dgm:t>
        <a:bodyPr/>
        <a:lstStyle/>
        <a:p>
          <a:r>
            <a:rPr lang="en-US" dirty="0">
              <a:latin typeface="Gill Sans MT Condensed" panose="020B0506020104020203" pitchFamily="34" charset="0"/>
            </a:rPr>
            <a:t>CLOSE AND COMPETITIVE</a:t>
          </a:r>
        </a:p>
      </dgm:t>
    </dgm:pt>
    <dgm:pt modelId="{D151A360-6CA5-4149-8DB2-FE5AFE440DC2}" type="parTrans" cxnId="{E1398C5C-EF1E-45BC-8812-A7E52DEDA325}">
      <dgm:prSet/>
      <dgm:spPr/>
      <dgm:t>
        <a:bodyPr/>
        <a:lstStyle/>
        <a:p>
          <a:endParaRPr lang="en-US"/>
        </a:p>
      </dgm:t>
    </dgm:pt>
    <dgm:pt modelId="{83B21442-C096-4A20-A461-ED2763EDD043}" type="sibTrans" cxnId="{E1398C5C-EF1E-45BC-8812-A7E52DEDA325}">
      <dgm:prSet/>
      <dgm:spPr/>
      <dgm:t>
        <a:bodyPr/>
        <a:lstStyle/>
        <a:p>
          <a:endParaRPr lang="en-US"/>
        </a:p>
      </dgm:t>
    </dgm:pt>
    <dgm:pt modelId="{A674C248-4C83-45C6-A28C-BA9A83564522}">
      <dgm:prSet phldrT="[Text]"/>
      <dgm:spPr/>
      <dgm:t>
        <a:bodyPr/>
        <a:lstStyle/>
        <a:p>
          <a:r>
            <a:rPr lang="en-US" dirty="0">
              <a:latin typeface="Gill Sans MT Condensed" panose="020B0506020104020203" pitchFamily="34" charset="0"/>
            </a:rPr>
            <a:t>INCUMBENCY ADVANTAGE</a:t>
          </a:r>
        </a:p>
      </dgm:t>
    </dgm:pt>
    <dgm:pt modelId="{4EDB7BB0-7393-4AFC-B4D5-A06D2E0ED437}" type="parTrans" cxnId="{6F648412-4343-4FB9-A8AF-4E7A96D887B6}">
      <dgm:prSet/>
      <dgm:spPr/>
      <dgm:t>
        <a:bodyPr/>
        <a:lstStyle/>
        <a:p>
          <a:endParaRPr lang="en-US"/>
        </a:p>
      </dgm:t>
    </dgm:pt>
    <dgm:pt modelId="{BB778745-60E3-4235-A1CC-804EADAF224D}" type="sibTrans" cxnId="{6F648412-4343-4FB9-A8AF-4E7A96D887B6}">
      <dgm:prSet/>
      <dgm:spPr/>
      <dgm:t>
        <a:bodyPr/>
        <a:lstStyle/>
        <a:p>
          <a:endParaRPr lang="en-US"/>
        </a:p>
      </dgm:t>
    </dgm:pt>
    <dgm:pt modelId="{C88058E4-6E79-412D-84A7-EFC9C6C8BCD9}">
      <dgm:prSet phldrT="[Text]"/>
      <dgm:spPr/>
      <dgm:t>
        <a:bodyPr/>
        <a:lstStyle/>
        <a:p>
          <a:r>
            <a:rPr lang="en-US" dirty="0">
              <a:latin typeface="Gill Sans MT Condensed" panose="020B0506020104020203" pitchFamily="34" charset="0"/>
            </a:rPr>
            <a:t>NO PARTISAN DIFFERENCE</a:t>
          </a:r>
        </a:p>
      </dgm:t>
    </dgm:pt>
    <dgm:pt modelId="{C3342988-32DE-4196-B5BA-80C7BE4CDC23}" type="parTrans" cxnId="{0F0A15CA-0D5B-4474-B9B4-693E293AD975}">
      <dgm:prSet/>
      <dgm:spPr/>
      <dgm:t>
        <a:bodyPr/>
        <a:lstStyle/>
        <a:p>
          <a:endParaRPr lang="en-US"/>
        </a:p>
      </dgm:t>
    </dgm:pt>
    <dgm:pt modelId="{9E4E1FDA-2371-4BF4-8EB5-32ED108D2F88}" type="sibTrans" cxnId="{0F0A15CA-0D5B-4474-B9B4-693E293AD975}">
      <dgm:prSet/>
      <dgm:spPr/>
      <dgm:t>
        <a:bodyPr/>
        <a:lstStyle/>
        <a:p>
          <a:endParaRPr lang="en-US"/>
        </a:p>
      </dgm:t>
    </dgm:pt>
    <dgm:pt modelId="{794E385E-E38B-4B92-936A-33FF44958E5A}" type="pres">
      <dgm:prSet presAssocID="{9B7CAED8-0DB4-4E9E-8B16-E378088AF716}" presName="linearFlow" presStyleCnt="0">
        <dgm:presLayoutVars>
          <dgm:dir/>
          <dgm:resizeHandles val="exact"/>
        </dgm:presLayoutVars>
      </dgm:prSet>
      <dgm:spPr/>
    </dgm:pt>
    <dgm:pt modelId="{AE4044DB-EBE6-467A-8079-58F02D5C4DC7}" type="pres">
      <dgm:prSet presAssocID="{8534C7EB-CBE9-4F24-A6B1-437961C1A2AB}" presName="composite" presStyleCnt="0"/>
      <dgm:spPr/>
    </dgm:pt>
    <dgm:pt modelId="{EC9A4B5C-59BA-4AB6-BD16-B40EDFB48EB6}" type="pres">
      <dgm:prSet presAssocID="{8534C7EB-CBE9-4F24-A6B1-437961C1A2AB}"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Fencing"/>
        </a:ext>
      </dgm:extLst>
    </dgm:pt>
    <dgm:pt modelId="{353FEA77-6A63-49FB-9CC8-1CFCE48516D2}" type="pres">
      <dgm:prSet presAssocID="{8534C7EB-CBE9-4F24-A6B1-437961C1A2AB}" presName="txShp" presStyleLbl="node1" presStyleIdx="0" presStyleCnt="3">
        <dgm:presLayoutVars>
          <dgm:bulletEnabled val="1"/>
        </dgm:presLayoutVars>
      </dgm:prSet>
      <dgm:spPr/>
    </dgm:pt>
    <dgm:pt modelId="{58A96E74-543D-425A-9A6F-7AD478540DF4}" type="pres">
      <dgm:prSet presAssocID="{83B21442-C096-4A20-A461-ED2763EDD043}" presName="spacing" presStyleCnt="0"/>
      <dgm:spPr/>
    </dgm:pt>
    <dgm:pt modelId="{5B4ED0E6-C3A8-4A6E-A7A1-511D0B76B2E7}" type="pres">
      <dgm:prSet presAssocID="{A674C248-4C83-45C6-A28C-BA9A83564522}" presName="composite" presStyleCnt="0"/>
      <dgm:spPr/>
    </dgm:pt>
    <dgm:pt modelId="{245341D3-1E30-40DF-A6DE-085801CF2733}" type="pres">
      <dgm:prSet presAssocID="{A674C248-4C83-45C6-A28C-BA9A83564522}"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Podium"/>
        </a:ext>
      </dgm:extLst>
    </dgm:pt>
    <dgm:pt modelId="{8C214AE5-2F75-4788-9253-F42D63624388}" type="pres">
      <dgm:prSet presAssocID="{A674C248-4C83-45C6-A28C-BA9A83564522}" presName="txShp" presStyleLbl="node1" presStyleIdx="1" presStyleCnt="3">
        <dgm:presLayoutVars>
          <dgm:bulletEnabled val="1"/>
        </dgm:presLayoutVars>
      </dgm:prSet>
      <dgm:spPr/>
    </dgm:pt>
    <dgm:pt modelId="{3521AAB9-EF38-4CCF-BD66-C7AECF43F5F8}" type="pres">
      <dgm:prSet presAssocID="{BB778745-60E3-4235-A1CC-804EADAF224D}" presName="spacing" presStyleCnt="0"/>
      <dgm:spPr/>
    </dgm:pt>
    <dgm:pt modelId="{4328CC9A-3AC3-479B-B367-97E407E66EF2}" type="pres">
      <dgm:prSet presAssocID="{C88058E4-6E79-412D-84A7-EFC9C6C8BCD9}" presName="composite" presStyleCnt="0"/>
      <dgm:spPr/>
    </dgm:pt>
    <dgm:pt modelId="{07059843-579F-4300-83DC-5CD29ED915D8}" type="pres">
      <dgm:prSet presAssocID="{C88058E4-6E79-412D-84A7-EFC9C6C8BCD9}"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1">
              <a:lumMod val="75000"/>
            </a:schemeClr>
          </a:solidFill>
        </a:ln>
      </dgm:spPr>
      <dgm:extLst>
        <a:ext uri="{E40237B7-FDA0-4F09-8148-C483321AD2D9}">
          <dgm14:cNvPr xmlns:dgm14="http://schemas.microsoft.com/office/drawing/2010/diagram" id="0" name="" descr="Scales of justice"/>
        </a:ext>
      </dgm:extLst>
    </dgm:pt>
    <dgm:pt modelId="{FB2CD74C-BB7F-44EB-9DEA-80B2225B928A}" type="pres">
      <dgm:prSet presAssocID="{C88058E4-6E79-412D-84A7-EFC9C6C8BCD9}" presName="txShp" presStyleLbl="node1" presStyleIdx="2" presStyleCnt="3">
        <dgm:presLayoutVars>
          <dgm:bulletEnabled val="1"/>
        </dgm:presLayoutVars>
      </dgm:prSet>
      <dgm:spPr/>
    </dgm:pt>
  </dgm:ptLst>
  <dgm:cxnLst>
    <dgm:cxn modelId="{A5C7EF0C-BE57-42F9-BA26-89975CE29659}" type="presOf" srcId="{A674C248-4C83-45C6-A28C-BA9A83564522}" destId="{8C214AE5-2F75-4788-9253-F42D63624388}" srcOrd="0" destOrd="0" presId="urn:microsoft.com/office/officeart/2005/8/layout/vList3"/>
    <dgm:cxn modelId="{6F648412-4343-4FB9-A8AF-4E7A96D887B6}" srcId="{9B7CAED8-0DB4-4E9E-8B16-E378088AF716}" destId="{A674C248-4C83-45C6-A28C-BA9A83564522}" srcOrd="1" destOrd="0" parTransId="{4EDB7BB0-7393-4AFC-B4D5-A06D2E0ED437}" sibTransId="{BB778745-60E3-4235-A1CC-804EADAF224D}"/>
    <dgm:cxn modelId="{82689B2A-FF0D-4730-967A-3426478758B3}" type="presOf" srcId="{8534C7EB-CBE9-4F24-A6B1-437961C1A2AB}" destId="{353FEA77-6A63-49FB-9CC8-1CFCE48516D2}" srcOrd="0" destOrd="0" presId="urn:microsoft.com/office/officeart/2005/8/layout/vList3"/>
    <dgm:cxn modelId="{E1398C5C-EF1E-45BC-8812-A7E52DEDA325}" srcId="{9B7CAED8-0DB4-4E9E-8B16-E378088AF716}" destId="{8534C7EB-CBE9-4F24-A6B1-437961C1A2AB}" srcOrd="0" destOrd="0" parTransId="{D151A360-6CA5-4149-8DB2-FE5AFE440DC2}" sibTransId="{83B21442-C096-4A20-A461-ED2763EDD043}"/>
    <dgm:cxn modelId="{C87C4F68-205C-4E27-8524-9D0AD8E62DA0}" type="presOf" srcId="{C88058E4-6E79-412D-84A7-EFC9C6C8BCD9}" destId="{FB2CD74C-BB7F-44EB-9DEA-80B2225B928A}" srcOrd="0" destOrd="0" presId="urn:microsoft.com/office/officeart/2005/8/layout/vList3"/>
    <dgm:cxn modelId="{9627529A-A02A-4969-A645-1E56050E950E}" type="presOf" srcId="{9B7CAED8-0DB4-4E9E-8B16-E378088AF716}" destId="{794E385E-E38B-4B92-936A-33FF44958E5A}" srcOrd="0" destOrd="0" presId="urn:microsoft.com/office/officeart/2005/8/layout/vList3"/>
    <dgm:cxn modelId="{0F0A15CA-0D5B-4474-B9B4-693E293AD975}" srcId="{9B7CAED8-0DB4-4E9E-8B16-E378088AF716}" destId="{C88058E4-6E79-412D-84A7-EFC9C6C8BCD9}" srcOrd="2" destOrd="0" parTransId="{C3342988-32DE-4196-B5BA-80C7BE4CDC23}" sibTransId="{9E4E1FDA-2371-4BF4-8EB5-32ED108D2F88}"/>
    <dgm:cxn modelId="{4DFB112F-095A-4104-93E0-A39F01C79F6F}" type="presParOf" srcId="{794E385E-E38B-4B92-936A-33FF44958E5A}" destId="{AE4044DB-EBE6-467A-8079-58F02D5C4DC7}" srcOrd="0" destOrd="0" presId="urn:microsoft.com/office/officeart/2005/8/layout/vList3"/>
    <dgm:cxn modelId="{4D51BD06-8713-4977-A66B-23C7935F6676}" type="presParOf" srcId="{AE4044DB-EBE6-467A-8079-58F02D5C4DC7}" destId="{EC9A4B5C-59BA-4AB6-BD16-B40EDFB48EB6}" srcOrd="0" destOrd="0" presId="urn:microsoft.com/office/officeart/2005/8/layout/vList3"/>
    <dgm:cxn modelId="{DA7C0EBC-3367-4F49-BC25-462FA8D5688A}" type="presParOf" srcId="{AE4044DB-EBE6-467A-8079-58F02D5C4DC7}" destId="{353FEA77-6A63-49FB-9CC8-1CFCE48516D2}" srcOrd="1" destOrd="0" presId="urn:microsoft.com/office/officeart/2005/8/layout/vList3"/>
    <dgm:cxn modelId="{52A7D038-8119-4508-9AAC-82F6C70E3B4F}" type="presParOf" srcId="{794E385E-E38B-4B92-936A-33FF44958E5A}" destId="{58A96E74-543D-425A-9A6F-7AD478540DF4}" srcOrd="1" destOrd="0" presId="urn:microsoft.com/office/officeart/2005/8/layout/vList3"/>
    <dgm:cxn modelId="{892BEF94-DC89-4E2F-B5B5-23E5C692F018}" type="presParOf" srcId="{794E385E-E38B-4B92-936A-33FF44958E5A}" destId="{5B4ED0E6-C3A8-4A6E-A7A1-511D0B76B2E7}" srcOrd="2" destOrd="0" presId="urn:microsoft.com/office/officeart/2005/8/layout/vList3"/>
    <dgm:cxn modelId="{8FCF02DD-4C22-4895-890D-210ECBF3BB05}" type="presParOf" srcId="{5B4ED0E6-C3A8-4A6E-A7A1-511D0B76B2E7}" destId="{245341D3-1E30-40DF-A6DE-085801CF2733}" srcOrd="0" destOrd="0" presId="urn:microsoft.com/office/officeart/2005/8/layout/vList3"/>
    <dgm:cxn modelId="{5A05948B-55E4-46A3-80AA-834D295557E2}" type="presParOf" srcId="{5B4ED0E6-C3A8-4A6E-A7A1-511D0B76B2E7}" destId="{8C214AE5-2F75-4788-9253-F42D63624388}" srcOrd="1" destOrd="0" presId="urn:microsoft.com/office/officeart/2005/8/layout/vList3"/>
    <dgm:cxn modelId="{C9500AD4-9AF8-4FD7-B8C8-952692D0ACFF}" type="presParOf" srcId="{794E385E-E38B-4B92-936A-33FF44958E5A}" destId="{3521AAB9-EF38-4CCF-BD66-C7AECF43F5F8}" srcOrd="3" destOrd="0" presId="urn:microsoft.com/office/officeart/2005/8/layout/vList3"/>
    <dgm:cxn modelId="{3517C468-C7AF-42C7-8769-401183476586}" type="presParOf" srcId="{794E385E-E38B-4B92-936A-33FF44958E5A}" destId="{4328CC9A-3AC3-479B-B367-97E407E66EF2}" srcOrd="4" destOrd="0" presId="urn:microsoft.com/office/officeart/2005/8/layout/vList3"/>
    <dgm:cxn modelId="{115BC692-5608-44C5-9C19-03C2E605EB07}" type="presParOf" srcId="{4328CC9A-3AC3-479B-B367-97E407E66EF2}" destId="{07059843-579F-4300-83DC-5CD29ED915D8}" srcOrd="0" destOrd="0" presId="urn:microsoft.com/office/officeart/2005/8/layout/vList3"/>
    <dgm:cxn modelId="{DE4A0707-9290-43E0-86BE-36BF05368007}" type="presParOf" srcId="{4328CC9A-3AC3-479B-B367-97E407E66EF2}" destId="{FB2CD74C-BB7F-44EB-9DEA-80B2225B928A}"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667FF-1C9D-4271-8368-25C7BC0513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D1ECDFA-166B-4FB6-B82E-43877C66DB2A}">
      <dgm:prSet phldrT="[Text]" custT="1"/>
      <dgm:spPr/>
      <dgm:t>
        <a:bodyPr/>
        <a:lstStyle/>
        <a:p>
          <a:r>
            <a:rPr lang="en-US" sz="4300" dirty="0">
              <a:latin typeface="Gill Sans MT Condensed" panose="020B0506020104020203" pitchFamily="34" charset="0"/>
            </a:rPr>
            <a:t>INEXPENSIVE</a:t>
          </a:r>
        </a:p>
      </dgm:t>
    </dgm:pt>
    <dgm:pt modelId="{2C3CE6F3-7040-41F0-B86E-782178E50D72}" type="parTrans" cxnId="{B0EC9875-B902-4C11-A15F-F871DB701659}">
      <dgm:prSet/>
      <dgm:spPr/>
      <dgm:t>
        <a:bodyPr/>
        <a:lstStyle/>
        <a:p>
          <a:endParaRPr lang="en-US"/>
        </a:p>
      </dgm:t>
    </dgm:pt>
    <dgm:pt modelId="{C554BC06-24EC-4953-9349-FF74E34787AB}" type="sibTrans" cxnId="{B0EC9875-B902-4C11-A15F-F871DB701659}">
      <dgm:prSet/>
      <dgm:spPr/>
      <dgm:t>
        <a:bodyPr/>
        <a:lstStyle/>
        <a:p>
          <a:endParaRPr lang="en-US"/>
        </a:p>
      </dgm:t>
    </dgm:pt>
    <dgm:pt modelId="{43BABC6C-DFE7-463B-9EAC-A08E4E9DB962}">
      <dgm:prSet phldrT="[Text]" custT="1"/>
      <dgm:spPr/>
      <dgm:t>
        <a:bodyPr/>
        <a:lstStyle/>
        <a:p>
          <a:r>
            <a:rPr lang="en-US" sz="4300" dirty="0">
              <a:latin typeface="Gill Sans MT Condensed" panose="020B0506020104020203" pitchFamily="34" charset="0"/>
            </a:rPr>
            <a:t>INTERACTIVE</a:t>
          </a:r>
        </a:p>
      </dgm:t>
    </dgm:pt>
    <dgm:pt modelId="{818CAD44-46D5-43C8-8B74-9A73D2CAC792}" type="parTrans" cxnId="{447F242C-83D1-478D-97DB-DBE334626C61}">
      <dgm:prSet/>
      <dgm:spPr/>
      <dgm:t>
        <a:bodyPr/>
        <a:lstStyle/>
        <a:p>
          <a:endParaRPr lang="en-US"/>
        </a:p>
      </dgm:t>
    </dgm:pt>
    <dgm:pt modelId="{9E5DB226-8F60-4DAD-9283-C5F4138DBFDF}" type="sibTrans" cxnId="{447F242C-83D1-478D-97DB-DBE334626C61}">
      <dgm:prSet/>
      <dgm:spPr/>
      <dgm:t>
        <a:bodyPr/>
        <a:lstStyle/>
        <a:p>
          <a:endParaRPr lang="en-US"/>
        </a:p>
      </dgm:t>
    </dgm:pt>
    <dgm:pt modelId="{A598D8EA-A126-4B18-B329-15D0AF2E7444}">
      <dgm:prSet phldrT="[Text]" custT="1"/>
      <dgm:spPr/>
      <dgm:t>
        <a:bodyPr/>
        <a:lstStyle/>
        <a:p>
          <a:r>
            <a:rPr lang="en-US" sz="4300" dirty="0">
              <a:latin typeface="Gill Sans MT Condensed" panose="020B0506020104020203" pitchFamily="34" charset="0"/>
            </a:rPr>
            <a:t>MICROTARGETED</a:t>
          </a:r>
        </a:p>
      </dgm:t>
    </dgm:pt>
    <dgm:pt modelId="{97696D7D-2A33-4BEA-9472-5728A06EE926}" type="parTrans" cxnId="{88BD73A2-6DFD-4E1B-964A-BEFC655B153A}">
      <dgm:prSet/>
      <dgm:spPr/>
      <dgm:t>
        <a:bodyPr/>
        <a:lstStyle/>
        <a:p>
          <a:endParaRPr lang="en-US"/>
        </a:p>
      </dgm:t>
    </dgm:pt>
    <dgm:pt modelId="{0C850C4D-6E56-4AD7-AD8A-A1DA8DE96BE7}" type="sibTrans" cxnId="{88BD73A2-6DFD-4E1B-964A-BEFC655B153A}">
      <dgm:prSet/>
      <dgm:spPr/>
      <dgm:t>
        <a:bodyPr/>
        <a:lstStyle/>
        <a:p>
          <a:endParaRPr lang="en-US"/>
        </a:p>
      </dgm:t>
    </dgm:pt>
    <dgm:pt modelId="{ED947A11-0364-402B-9F77-2857ECFD7041}" type="pres">
      <dgm:prSet presAssocID="{7B8667FF-1C9D-4271-8368-25C7BC05135D}" presName="Name0" presStyleCnt="0">
        <dgm:presLayoutVars>
          <dgm:chMax val="7"/>
          <dgm:chPref val="7"/>
          <dgm:dir/>
        </dgm:presLayoutVars>
      </dgm:prSet>
      <dgm:spPr/>
    </dgm:pt>
    <dgm:pt modelId="{0256F6C4-22AD-428A-9D44-C01146E17838}" type="pres">
      <dgm:prSet presAssocID="{7B8667FF-1C9D-4271-8368-25C7BC05135D}" presName="Name1" presStyleCnt="0"/>
      <dgm:spPr/>
    </dgm:pt>
    <dgm:pt modelId="{B1DD26B5-A5D0-47BA-8548-59D2FCAF1D31}" type="pres">
      <dgm:prSet presAssocID="{7B8667FF-1C9D-4271-8368-25C7BC05135D}" presName="cycle" presStyleCnt="0"/>
      <dgm:spPr/>
    </dgm:pt>
    <dgm:pt modelId="{061BFFA4-A79D-44B0-B270-A3F88A4FEC6E}" type="pres">
      <dgm:prSet presAssocID="{7B8667FF-1C9D-4271-8368-25C7BC05135D}" presName="srcNode" presStyleLbl="node1" presStyleIdx="0" presStyleCnt="3"/>
      <dgm:spPr/>
    </dgm:pt>
    <dgm:pt modelId="{99FA8E1F-B88B-445C-B10F-255644BD479C}" type="pres">
      <dgm:prSet presAssocID="{7B8667FF-1C9D-4271-8368-25C7BC05135D}" presName="conn" presStyleLbl="parChTrans1D2" presStyleIdx="0" presStyleCnt="1"/>
      <dgm:spPr/>
    </dgm:pt>
    <dgm:pt modelId="{B9D75A39-C8E8-4F26-B20B-2AF99FA665E1}" type="pres">
      <dgm:prSet presAssocID="{7B8667FF-1C9D-4271-8368-25C7BC05135D}" presName="extraNode" presStyleLbl="node1" presStyleIdx="0" presStyleCnt="3"/>
      <dgm:spPr/>
    </dgm:pt>
    <dgm:pt modelId="{B3629384-EF12-4EC9-BFC0-0F1E72D28723}" type="pres">
      <dgm:prSet presAssocID="{7B8667FF-1C9D-4271-8368-25C7BC05135D}" presName="dstNode" presStyleLbl="node1" presStyleIdx="0" presStyleCnt="3"/>
      <dgm:spPr/>
    </dgm:pt>
    <dgm:pt modelId="{B72FA74D-F1EB-4584-BADD-F8DC28F86363}" type="pres">
      <dgm:prSet presAssocID="{43BABC6C-DFE7-463B-9EAC-A08E4E9DB962}" presName="text_1" presStyleLbl="node1" presStyleIdx="0" presStyleCnt="3">
        <dgm:presLayoutVars>
          <dgm:bulletEnabled val="1"/>
        </dgm:presLayoutVars>
      </dgm:prSet>
      <dgm:spPr/>
    </dgm:pt>
    <dgm:pt modelId="{265458A8-3E75-4FFE-AFA0-7BD6D5EDB6A0}" type="pres">
      <dgm:prSet presAssocID="{43BABC6C-DFE7-463B-9EAC-A08E4E9DB962}" presName="accent_1" presStyleCnt="0"/>
      <dgm:spPr/>
    </dgm:pt>
    <dgm:pt modelId="{D7E4796F-2FBA-46D4-AA21-86DDE57C6020}" type="pres">
      <dgm:prSet presAssocID="{43BABC6C-DFE7-463B-9EAC-A08E4E9DB962}" presName="accentRepeatNode" presStyleLbl="solidFgAcc1" presStyleIdx="0" presStyleCnt="3"/>
      <dgm:spPr>
        <a:blipFill dpi="0" rotWithShape="0">
          <a:blip xmlns:r="http://schemas.openxmlformats.org/officeDocument/2006/relationships" r:embed="rId1">
            <a:alphaModFix amt="70000"/>
            <a:extLst>
              <a:ext uri="{96DAC541-7B7A-43D3-8B79-37D633B846F1}">
                <asvg:svgBlip xmlns:asvg="http://schemas.microsoft.com/office/drawing/2016/SVG/main" r:embed="rId2"/>
              </a:ext>
            </a:extLst>
          </a:blip>
          <a:srcRect/>
          <a:stretch>
            <a:fillRect/>
          </a:stretch>
        </a:blipFill>
      </dgm:spPr>
    </dgm:pt>
    <dgm:pt modelId="{29CB9F70-E99B-42FB-ADDA-2710727CA3C1}" type="pres">
      <dgm:prSet presAssocID="{A598D8EA-A126-4B18-B329-15D0AF2E7444}" presName="text_2" presStyleLbl="node1" presStyleIdx="1" presStyleCnt="3">
        <dgm:presLayoutVars>
          <dgm:bulletEnabled val="1"/>
        </dgm:presLayoutVars>
      </dgm:prSet>
      <dgm:spPr/>
    </dgm:pt>
    <dgm:pt modelId="{70A1F729-694E-4037-A3F4-B0AEE3485DEE}" type="pres">
      <dgm:prSet presAssocID="{A598D8EA-A126-4B18-B329-15D0AF2E7444}" presName="accent_2" presStyleCnt="0"/>
      <dgm:spPr/>
    </dgm:pt>
    <dgm:pt modelId="{0950F072-A1F1-45E4-8EDB-78A13CBCF632}" type="pres">
      <dgm:prSet presAssocID="{A598D8EA-A126-4B18-B329-15D0AF2E7444}" presName="accentRepeatNode" presStyleLbl="solidFgAcc1" presStyleIdx="1" presStyleCnt="3"/>
      <dgm:spPr>
        <a:blipFill dpi="0" rotWithShape="0">
          <a:blip xmlns:r="http://schemas.openxmlformats.org/officeDocument/2006/relationships" r:embed="rId3">
            <a:alphaModFix amt="70000"/>
            <a:extLst>
              <a:ext uri="{96DAC541-7B7A-43D3-8B79-37D633B846F1}">
                <asvg:svgBlip xmlns:asvg="http://schemas.microsoft.com/office/drawing/2016/SVG/main" r:embed="rId4"/>
              </a:ext>
            </a:extLst>
          </a:blip>
          <a:srcRect/>
          <a:stretch>
            <a:fillRect/>
          </a:stretch>
        </a:blipFill>
      </dgm:spPr>
    </dgm:pt>
    <dgm:pt modelId="{124DB0C3-95B6-4476-804A-DA82ABE9BAF3}" type="pres">
      <dgm:prSet presAssocID="{5D1ECDFA-166B-4FB6-B82E-43877C66DB2A}" presName="text_3" presStyleLbl="node1" presStyleIdx="2" presStyleCnt="3">
        <dgm:presLayoutVars>
          <dgm:bulletEnabled val="1"/>
        </dgm:presLayoutVars>
      </dgm:prSet>
      <dgm:spPr/>
    </dgm:pt>
    <dgm:pt modelId="{0C500652-7AF0-40D7-B07E-3C18257C0874}" type="pres">
      <dgm:prSet presAssocID="{5D1ECDFA-166B-4FB6-B82E-43877C66DB2A}" presName="accent_3" presStyleCnt="0"/>
      <dgm:spPr/>
    </dgm:pt>
    <dgm:pt modelId="{93D865D1-92D1-4061-9FDC-034378DCC0E4}" type="pres">
      <dgm:prSet presAssocID="{5D1ECDFA-166B-4FB6-B82E-43877C66DB2A}" presName="accentRepeatNode" presStyleLbl="solidFgAcc1" presStyleIdx="2" presStyleCnt="3"/>
      <dgm:spPr>
        <a:blipFill dpi="0" rotWithShape="0">
          <a:blip xmlns:r="http://schemas.openxmlformats.org/officeDocument/2006/relationships" r:embed="rId5">
            <a:alphaModFix amt="70000"/>
            <a:extLst>
              <a:ext uri="{96DAC541-7B7A-43D3-8B79-37D633B846F1}">
                <asvg:svgBlip xmlns:asvg="http://schemas.microsoft.com/office/drawing/2016/SVG/main" r:embed="rId6"/>
              </a:ext>
            </a:extLst>
          </a:blip>
          <a:srcRect/>
          <a:stretch>
            <a:fillRect/>
          </a:stretch>
        </a:blipFill>
      </dgm:spPr>
    </dgm:pt>
  </dgm:ptLst>
  <dgm:cxnLst>
    <dgm:cxn modelId="{89545F0E-0B18-4CDC-9FB2-2E021C3A5B00}" type="presOf" srcId="{7B8667FF-1C9D-4271-8368-25C7BC05135D}" destId="{ED947A11-0364-402B-9F77-2857ECFD7041}" srcOrd="0" destOrd="0" presId="urn:microsoft.com/office/officeart/2008/layout/VerticalCurvedList"/>
    <dgm:cxn modelId="{447F242C-83D1-478D-97DB-DBE334626C61}" srcId="{7B8667FF-1C9D-4271-8368-25C7BC05135D}" destId="{43BABC6C-DFE7-463B-9EAC-A08E4E9DB962}" srcOrd="0" destOrd="0" parTransId="{818CAD44-46D5-43C8-8B74-9A73D2CAC792}" sibTransId="{9E5DB226-8F60-4DAD-9283-C5F4138DBFDF}"/>
    <dgm:cxn modelId="{FA6D193B-56B2-46B0-A333-02D22150B31F}" type="presOf" srcId="{9E5DB226-8F60-4DAD-9283-C5F4138DBFDF}" destId="{99FA8E1F-B88B-445C-B10F-255644BD479C}" srcOrd="0" destOrd="0" presId="urn:microsoft.com/office/officeart/2008/layout/VerticalCurvedList"/>
    <dgm:cxn modelId="{B0EC9875-B902-4C11-A15F-F871DB701659}" srcId="{7B8667FF-1C9D-4271-8368-25C7BC05135D}" destId="{5D1ECDFA-166B-4FB6-B82E-43877C66DB2A}" srcOrd="2" destOrd="0" parTransId="{2C3CE6F3-7040-41F0-B86E-782178E50D72}" sibTransId="{C554BC06-24EC-4953-9349-FF74E34787AB}"/>
    <dgm:cxn modelId="{5FA58395-DC60-437F-BFE5-3FE46080371E}" type="presOf" srcId="{43BABC6C-DFE7-463B-9EAC-A08E4E9DB962}" destId="{B72FA74D-F1EB-4584-BADD-F8DC28F86363}" srcOrd="0" destOrd="0" presId="urn:microsoft.com/office/officeart/2008/layout/VerticalCurvedList"/>
    <dgm:cxn modelId="{88BD73A2-6DFD-4E1B-964A-BEFC655B153A}" srcId="{7B8667FF-1C9D-4271-8368-25C7BC05135D}" destId="{A598D8EA-A126-4B18-B329-15D0AF2E7444}" srcOrd="1" destOrd="0" parTransId="{97696D7D-2A33-4BEA-9472-5728A06EE926}" sibTransId="{0C850C4D-6E56-4AD7-AD8A-A1DA8DE96BE7}"/>
    <dgm:cxn modelId="{94F433BD-5B6D-4206-8AFE-C5E66FEC4878}" type="presOf" srcId="{A598D8EA-A126-4B18-B329-15D0AF2E7444}" destId="{29CB9F70-E99B-42FB-ADDA-2710727CA3C1}" srcOrd="0" destOrd="0" presId="urn:microsoft.com/office/officeart/2008/layout/VerticalCurvedList"/>
    <dgm:cxn modelId="{6EC073F3-8FE1-4981-B10D-811D722CE90C}" type="presOf" srcId="{5D1ECDFA-166B-4FB6-B82E-43877C66DB2A}" destId="{124DB0C3-95B6-4476-804A-DA82ABE9BAF3}" srcOrd="0" destOrd="0" presId="urn:microsoft.com/office/officeart/2008/layout/VerticalCurvedList"/>
    <dgm:cxn modelId="{71D806D9-56FB-46BB-9DCB-89165FCC8A56}" type="presParOf" srcId="{ED947A11-0364-402B-9F77-2857ECFD7041}" destId="{0256F6C4-22AD-428A-9D44-C01146E17838}" srcOrd="0" destOrd="0" presId="urn:microsoft.com/office/officeart/2008/layout/VerticalCurvedList"/>
    <dgm:cxn modelId="{1898DF38-1B23-4C94-98C7-6225D4824605}" type="presParOf" srcId="{0256F6C4-22AD-428A-9D44-C01146E17838}" destId="{B1DD26B5-A5D0-47BA-8548-59D2FCAF1D31}" srcOrd="0" destOrd="0" presId="urn:microsoft.com/office/officeart/2008/layout/VerticalCurvedList"/>
    <dgm:cxn modelId="{453ADAE0-4E76-4CA4-859D-0047A5E91A1A}" type="presParOf" srcId="{B1DD26B5-A5D0-47BA-8548-59D2FCAF1D31}" destId="{061BFFA4-A79D-44B0-B270-A3F88A4FEC6E}" srcOrd="0" destOrd="0" presId="urn:microsoft.com/office/officeart/2008/layout/VerticalCurvedList"/>
    <dgm:cxn modelId="{204F40AE-45CF-4645-9A98-07511623521A}" type="presParOf" srcId="{B1DD26B5-A5D0-47BA-8548-59D2FCAF1D31}" destId="{99FA8E1F-B88B-445C-B10F-255644BD479C}" srcOrd="1" destOrd="0" presId="urn:microsoft.com/office/officeart/2008/layout/VerticalCurvedList"/>
    <dgm:cxn modelId="{684F5127-083E-4CB2-B175-8A55080F2A1D}" type="presParOf" srcId="{B1DD26B5-A5D0-47BA-8548-59D2FCAF1D31}" destId="{B9D75A39-C8E8-4F26-B20B-2AF99FA665E1}" srcOrd="2" destOrd="0" presId="urn:microsoft.com/office/officeart/2008/layout/VerticalCurvedList"/>
    <dgm:cxn modelId="{D42100C8-F2AD-49AE-B8A6-DB876052E987}" type="presParOf" srcId="{B1DD26B5-A5D0-47BA-8548-59D2FCAF1D31}" destId="{B3629384-EF12-4EC9-BFC0-0F1E72D28723}" srcOrd="3" destOrd="0" presId="urn:microsoft.com/office/officeart/2008/layout/VerticalCurvedList"/>
    <dgm:cxn modelId="{A36A2AB6-8255-4D0C-A772-8F460742ABFD}" type="presParOf" srcId="{0256F6C4-22AD-428A-9D44-C01146E17838}" destId="{B72FA74D-F1EB-4584-BADD-F8DC28F86363}" srcOrd="1" destOrd="0" presId="urn:microsoft.com/office/officeart/2008/layout/VerticalCurvedList"/>
    <dgm:cxn modelId="{A82DFE20-5FDF-466C-83D3-D5D2426C3B82}" type="presParOf" srcId="{0256F6C4-22AD-428A-9D44-C01146E17838}" destId="{265458A8-3E75-4FFE-AFA0-7BD6D5EDB6A0}" srcOrd="2" destOrd="0" presId="urn:microsoft.com/office/officeart/2008/layout/VerticalCurvedList"/>
    <dgm:cxn modelId="{ADCBBA96-542A-4A67-9C49-4CE89F0365D9}" type="presParOf" srcId="{265458A8-3E75-4FFE-AFA0-7BD6D5EDB6A0}" destId="{D7E4796F-2FBA-46D4-AA21-86DDE57C6020}" srcOrd="0" destOrd="0" presId="urn:microsoft.com/office/officeart/2008/layout/VerticalCurvedList"/>
    <dgm:cxn modelId="{BCDF91E1-B4AE-4DEE-A4D7-9C0AA3B23445}" type="presParOf" srcId="{0256F6C4-22AD-428A-9D44-C01146E17838}" destId="{29CB9F70-E99B-42FB-ADDA-2710727CA3C1}" srcOrd="3" destOrd="0" presId="urn:microsoft.com/office/officeart/2008/layout/VerticalCurvedList"/>
    <dgm:cxn modelId="{17202B85-610F-41D7-862F-98FDDEAAE66F}" type="presParOf" srcId="{0256F6C4-22AD-428A-9D44-C01146E17838}" destId="{70A1F729-694E-4037-A3F4-B0AEE3485DEE}" srcOrd="4" destOrd="0" presId="urn:microsoft.com/office/officeart/2008/layout/VerticalCurvedList"/>
    <dgm:cxn modelId="{5AE394E3-C7CE-4667-957A-3ED2C3B33FC6}" type="presParOf" srcId="{70A1F729-694E-4037-A3F4-B0AEE3485DEE}" destId="{0950F072-A1F1-45E4-8EDB-78A13CBCF632}" srcOrd="0" destOrd="0" presId="urn:microsoft.com/office/officeart/2008/layout/VerticalCurvedList"/>
    <dgm:cxn modelId="{FCA45ED6-AE70-4278-8BB3-85CD5E81E69C}" type="presParOf" srcId="{0256F6C4-22AD-428A-9D44-C01146E17838}" destId="{124DB0C3-95B6-4476-804A-DA82ABE9BAF3}" srcOrd="5" destOrd="0" presId="urn:microsoft.com/office/officeart/2008/layout/VerticalCurvedList"/>
    <dgm:cxn modelId="{D81DD439-3FD1-4D86-BD1B-4800D9D73FF6}" type="presParOf" srcId="{0256F6C4-22AD-428A-9D44-C01146E17838}" destId="{0C500652-7AF0-40D7-B07E-3C18257C0874}" srcOrd="6" destOrd="0" presId="urn:microsoft.com/office/officeart/2008/layout/VerticalCurvedList"/>
    <dgm:cxn modelId="{588257CF-4483-4F5E-856D-BA2D2D65E8E3}" type="presParOf" srcId="{0C500652-7AF0-40D7-B07E-3C18257C0874}" destId="{93D865D1-92D1-4061-9FDC-034378DCC0E4}"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FEA77-6A63-49FB-9CC8-1CFCE48516D2}">
      <dsp:nvSpPr>
        <dsp:cNvPr id="0" name=""/>
        <dsp:cNvSpPr/>
      </dsp:nvSpPr>
      <dsp:spPr>
        <a:xfrm rot="10800000">
          <a:off x="1985312" y="400"/>
          <a:ext cx="6952261" cy="93671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3066"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dirty="0">
              <a:latin typeface="Gill Sans MT Condensed" panose="020B0506020104020203" pitchFamily="34" charset="0"/>
            </a:rPr>
            <a:t>CLOSE AND COMPETITIVE</a:t>
          </a:r>
        </a:p>
      </dsp:txBody>
      <dsp:txXfrm rot="10800000">
        <a:off x="2219491" y="400"/>
        <a:ext cx="6718082" cy="936716"/>
      </dsp:txXfrm>
    </dsp:sp>
    <dsp:sp modelId="{EC9A4B5C-59BA-4AB6-BD16-B40EDFB48EB6}">
      <dsp:nvSpPr>
        <dsp:cNvPr id="0" name=""/>
        <dsp:cNvSpPr/>
      </dsp:nvSpPr>
      <dsp:spPr>
        <a:xfrm>
          <a:off x="1516954" y="400"/>
          <a:ext cx="936716" cy="93671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8C214AE5-2F75-4788-9253-F42D63624388}">
      <dsp:nvSpPr>
        <dsp:cNvPr id="0" name=""/>
        <dsp:cNvSpPr/>
      </dsp:nvSpPr>
      <dsp:spPr>
        <a:xfrm rot="10800000">
          <a:off x="1985312" y="1171295"/>
          <a:ext cx="6952261" cy="93671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3066"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dirty="0">
              <a:latin typeface="Gill Sans MT Condensed" panose="020B0506020104020203" pitchFamily="34" charset="0"/>
            </a:rPr>
            <a:t>INCUMBENCY ADVANTAGE</a:t>
          </a:r>
        </a:p>
      </dsp:txBody>
      <dsp:txXfrm rot="10800000">
        <a:off x="2219491" y="1171295"/>
        <a:ext cx="6718082" cy="936716"/>
      </dsp:txXfrm>
    </dsp:sp>
    <dsp:sp modelId="{245341D3-1E30-40DF-A6DE-085801CF2733}">
      <dsp:nvSpPr>
        <dsp:cNvPr id="0" name=""/>
        <dsp:cNvSpPr/>
      </dsp:nvSpPr>
      <dsp:spPr>
        <a:xfrm>
          <a:off x="1516954" y="1171295"/>
          <a:ext cx="936716" cy="93671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FB2CD74C-BB7F-44EB-9DEA-80B2225B928A}">
      <dsp:nvSpPr>
        <dsp:cNvPr id="0" name=""/>
        <dsp:cNvSpPr/>
      </dsp:nvSpPr>
      <dsp:spPr>
        <a:xfrm rot="10800000">
          <a:off x="1985312" y="2342191"/>
          <a:ext cx="6952261" cy="936716"/>
        </a:xfrm>
        <a:prstGeom prst="homePlat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3066" tIns="163830" rIns="305816" bIns="163830" numCol="1" spcCol="1270" anchor="ctr" anchorCtr="0">
          <a:noAutofit/>
        </a:bodyPr>
        <a:lstStyle/>
        <a:p>
          <a:pPr marL="0" lvl="0" indent="0" algn="ctr" defTabSz="1911350">
            <a:lnSpc>
              <a:spcPct val="90000"/>
            </a:lnSpc>
            <a:spcBef>
              <a:spcPct val="0"/>
            </a:spcBef>
            <a:spcAft>
              <a:spcPct val="35000"/>
            </a:spcAft>
            <a:buNone/>
          </a:pPr>
          <a:r>
            <a:rPr lang="en-US" sz="4300" kern="1200" dirty="0">
              <a:latin typeface="Gill Sans MT Condensed" panose="020B0506020104020203" pitchFamily="34" charset="0"/>
            </a:rPr>
            <a:t>NO PARTISAN DIFFERENCE</a:t>
          </a:r>
        </a:p>
      </dsp:txBody>
      <dsp:txXfrm rot="10800000">
        <a:off x="2219491" y="2342191"/>
        <a:ext cx="6718082" cy="936716"/>
      </dsp:txXfrm>
    </dsp:sp>
    <dsp:sp modelId="{07059843-579F-4300-83DC-5CD29ED915D8}">
      <dsp:nvSpPr>
        <dsp:cNvPr id="0" name=""/>
        <dsp:cNvSpPr/>
      </dsp:nvSpPr>
      <dsp:spPr>
        <a:xfrm>
          <a:off x="1516954" y="2342191"/>
          <a:ext cx="936716" cy="93671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A8E1F-B88B-445C-B10F-255644BD479C}">
      <dsp:nvSpPr>
        <dsp:cNvPr id="0" name=""/>
        <dsp:cNvSpPr/>
      </dsp:nvSpPr>
      <dsp:spPr>
        <a:xfrm>
          <a:off x="-5343372" y="-818345"/>
          <a:ext cx="6363121" cy="6363121"/>
        </a:xfrm>
        <a:prstGeom prst="blockArc">
          <a:avLst>
            <a:gd name="adj1" fmla="val 18900000"/>
            <a:gd name="adj2" fmla="val 2700000"/>
            <a:gd name="adj3" fmla="val 339"/>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2FA74D-F1EB-4584-BADD-F8DC28F86363}">
      <dsp:nvSpPr>
        <dsp:cNvPr id="0" name=""/>
        <dsp:cNvSpPr/>
      </dsp:nvSpPr>
      <dsp:spPr>
        <a:xfrm>
          <a:off x="656028" y="472642"/>
          <a:ext cx="4940944" cy="94528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0321"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latin typeface="Gill Sans MT Condensed" panose="020B0506020104020203" pitchFamily="34" charset="0"/>
            </a:rPr>
            <a:t>INTERACTIVE</a:t>
          </a:r>
        </a:p>
      </dsp:txBody>
      <dsp:txXfrm>
        <a:off x="656028" y="472642"/>
        <a:ext cx="4940944" cy="945286"/>
      </dsp:txXfrm>
    </dsp:sp>
    <dsp:sp modelId="{D7E4796F-2FBA-46D4-AA21-86DDE57C6020}">
      <dsp:nvSpPr>
        <dsp:cNvPr id="0" name=""/>
        <dsp:cNvSpPr/>
      </dsp:nvSpPr>
      <dsp:spPr>
        <a:xfrm>
          <a:off x="65224" y="354482"/>
          <a:ext cx="1181607" cy="1181607"/>
        </a:xfrm>
        <a:prstGeom prst="ellipse">
          <a:avLst/>
        </a:prstGeom>
        <a:blipFill dpi="0" rotWithShape="0">
          <a:blip xmlns:r="http://schemas.openxmlformats.org/officeDocument/2006/relationships" r:embed="rId1">
            <a:alphaModFix amt="70000"/>
            <a:extLst>
              <a:ext uri="{96DAC541-7B7A-43D3-8B79-37D633B846F1}">
                <asvg:svgBlip xmlns:asvg="http://schemas.microsoft.com/office/drawing/2016/SVG/main" r:embed="rId2"/>
              </a:ext>
            </a:extLst>
          </a:blip>
          <a:srcRect/>
          <a:stretch>
            <a:fillRect/>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CB9F70-E99B-42FB-ADDA-2710727CA3C1}">
      <dsp:nvSpPr>
        <dsp:cNvPr id="0" name=""/>
        <dsp:cNvSpPr/>
      </dsp:nvSpPr>
      <dsp:spPr>
        <a:xfrm>
          <a:off x="999639" y="1890571"/>
          <a:ext cx="4597333" cy="94528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0321"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latin typeface="Gill Sans MT Condensed" panose="020B0506020104020203" pitchFamily="34" charset="0"/>
            </a:rPr>
            <a:t>MICROTARGETED</a:t>
          </a:r>
        </a:p>
      </dsp:txBody>
      <dsp:txXfrm>
        <a:off x="999639" y="1890571"/>
        <a:ext cx="4597333" cy="945286"/>
      </dsp:txXfrm>
    </dsp:sp>
    <dsp:sp modelId="{0950F072-A1F1-45E4-8EDB-78A13CBCF632}">
      <dsp:nvSpPr>
        <dsp:cNvPr id="0" name=""/>
        <dsp:cNvSpPr/>
      </dsp:nvSpPr>
      <dsp:spPr>
        <a:xfrm>
          <a:off x="408836" y="1772411"/>
          <a:ext cx="1181607" cy="1181607"/>
        </a:xfrm>
        <a:prstGeom prst="ellipse">
          <a:avLst/>
        </a:prstGeom>
        <a:blipFill dpi="0" rotWithShape="0">
          <a:blip xmlns:r="http://schemas.openxmlformats.org/officeDocument/2006/relationships" r:embed="rId3">
            <a:alphaModFix amt="70000"/>
            <a:extLst>
              <a:ext uri="{96DAC541-7B7A-43D3-8B79-37D633B846F1}">
                <asvg:svgBlip xmlns:asvg="http://schemas.microsoft.com/office/drawing/2016/SVG/main" r:embed="rId4"/>
              </a:ext>
            </a:extLst>
          </a:blip>
          <a:srcRect/>
          <a:stretch>
            <a:fillRect/>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4DB0C3-95B6-4476-804A-DA82ABE9BAF3}">
      <dsp:nvSpPr>
        <dsp:cNvPr id="0" name=""/>
        <dsp:cNvSpPr/>
      </dsp:nvSpPr>
      <dsp:spPr>
        <a:xfrm>
          <a:off x="656028" y="3308501"/>
          <a:ext cx="4940944" cy="94528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0321"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a:latin typeface="Gill Sans MT Condensed" panose="020B0506020104020203" pitchFamily="34" charset="0"/>
            </a:rPr>
            <a:t>INEXPENSIVE</a:t>
          </a:r>
        </a:p>
      </dsp:txBody>
      <dsp:txXfrm>
        <a:off x="656028" y="3308501"/>
        <a:ext cx="4940944" cy="945286"/>
      </dsp:txXfrm>
    </dsp:sp>
    <dsp:sp modelId="{93D865D1-92D1-4061-9FDC-034378DCC0E4}">
      <dsp:nvSpPr>
        <dsp:cNvPr id="0" name=""/>
        <dsp:cNvSpPr/>
      </dsp:nvSpPr>
      <dsp:spPr>
        <a:xfrm>
          <a:off x="65224" y="3190340"/>
          <a:ext cx="1181607" cy="1181607"/>
        </a:xfrm>
        <a:prstGeom prst="ellipse">
          <a:avLst/>
        </a:prstGeom>
        <a:blipFill dpi="0" rotWithShape="0">
          <a:blip xmlns:r="http://schemas.openxmlformats.org/officeDocument/2006/relationships" r:embed="rId5">
            <a:alphaModFix amt="70000"/>
            <a:extLst>
              <a:ext uri="{96DAC541-7B7A-43D3-8B79-37D633B846F1}">
                <asvg:svgBlip xmlns:asvg="http://schemas.microsoft.com/office/drawing/2016/SVG/main" r:embed="rId6"/>
              </a:ext>
            </a:extLst>
          </a:blip>
          <a:srcRect/>
          <a:stretch>
            <a:fillRect/>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D9218-B072-4304-8CDC-3E404079FDDD}" type="datetimeFigureOut">
              <a:rPr lang="en-US" smtClean="0"/>
              <a:t>11/15/2020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C8BBB-8F8A-4190-921A-5826B9484045}" type="slidenum">
              <a:rPr lang="en-US" smtClean="0"/>
              <a:t>‹#›</a:t>
            </a:fld>
            <a:endParaRPr lang="en-US"/>
          </a:p>
        </p:txBody>
      </p:sp>
    </p:spTree>
    <p:extLst>
      <p:ext uri="{BB962C8B-B14F-4D97-AF65-F5344CB8AC3E}">
        <p14:creationId xmlns:p14="http://schemas.microsoft.com/office/powerpoint/2010/main" val="2329342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final project on political advertising on Facebook. In this project, I investigate which kinds of political candidates are most likely to devote resources to digital advertising in modern campaigns.  </a:t>
            </a:r>
          </a:p>
        </p:txBody>
      </p:sp>
      <p:sp>
        <p:nvSpPr>
          <p:cNvPr id="4" name="Slide Number Placeholder 3"/>
          <p:cNvSpPr>
            <a:spLocks noGrp="1"/>
          </p:cNvSpPr>
          <p:nvPr>
            <p:ph type="sldNum" sz="quarter" idx="5"/>
          </p:nvPr>
        </p:nvSpPr>
        <p:spPr/>
        <p:txBody>
          <a:bodyPr/>
          <a:lstStyle/>
          <a:p>
            <a:fld id="{789C8BBB-8F8A-4190-921A-5826B9484045}" type="slidenum">
              <a:rPr lang="en-US" smtClean="0"/>
              <a:t>1</a:t>
            </a:fld>
            <a:endParaRPr lang="en-US"/>
          </a:p>
        </p:txBody>
      </p:sp>
    </p:spTree>
    <p:extLst>
      <p:ext uri="{BB962C8B-B14F-4D97-AF65-F5344CB8AC3E}">
        <p14:creationId xmlns:p14="http://schemas.microsoft.com/office/powerpoint/2010/main" val="238569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during exploratory data analysis, I found that spending on Facebook ads was higher in “tossup” races (i.e. highly competitive races) versus “safe” seats. </a:t>
            </a:r>
          </a:p>
        </p:txBody>
      </p:sp>
      <p:sp>
        <p:nvSpPr>
          <p:cNvPr id="4" name="Slide Number Placeholder 3"/>
          <p:cNvSpPr>
            <a:spLocks noGrp="1"/>
          </p:cNvSpPr>
          <p:nvPr>
            <p:ph type="sldNum" sz="quarter" idx="5"/>
          </p:nvPr>
        </p:nvSpPr>
        <p:spPr/>
        <p:txBody>
          <a:bodyPr/>
          <a:lstStyle/>
          <a:p>
            <a:fld id="{789C8BBB-8F8A-4190-921A-5826B9484045}" type="slidenum">
              <a:rPr lang="en-US" smtClean="0"/>
              <a:t>10</a:t>
            </a:fld>
            <a:endParaRPr lang="en-US"/>
          </a:p>
        </p:txBody>
      </p:sp>
    </p:spTree>
    <p:extLst>
      <p:ext uri="{BB962C8B-B14F-4D97-AF65-F5344CB8AC3E}">
        <p14:creationId xmlns:p14="http://schemas.microsoft.com/office/powerpoint/2010/main" val="3202761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that spending on Facebook ads was higher among incumbent and open seat candidates versus challenger candidates. </a:t>
            </a:r>
          </a:p>
        </p:txBody>
      </p:sp>
      <p:sp>
        <p:nvSpPr>
          <p:cNvPr id="4" name="Slide Number Placeholder 3"/>
          <p:cNvSpPr>
            <a:spLocks noGrp="1"/>
          </p:cNvSpPr>
          <p:nvPr>
            <p:ph type="sldNum" sz="quarter" idx="5"/>
          </p:nvPr>
        </p:nvSpPr>
        <p:spPr/>
        <p:txBody>
          <a:bodyPr/>
          <a:lstStyle/>
          <a:p>
            <a:fld id="{789C8BBB-8F8A-4190-921A-5826B9484045}" type="slidenum">
              <a:rPr lang="en-US" smtClean="0"/>
              <a:t>11</a:t>
            </a:fld>
            <a:endParaRPr lang="en-US"/>
          </a:p>
        </p:txBody>
      </p:sp>
    </p:spTree>
    <p:extLst>
      <p:ext uri="{BB962C8B-B14F-4D97-AF65-F5344CB8AC3E}">
        <p14:creationId xmlns:p14="http://schemas.microsoft.com/office/powerpoint/2010/main" val="2318805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found that spending on Facebook ads was higher among Democratic candidates versus Republican candidates. </a:t>
            </a:r>
          </a:p>
        </p:txBody>
      </p:sp>
      <p:sp>
        <p:nvSpPr>
          <p:cNvPr id="4" name="Slide Number Placeholder 3"/>
          <p:cNvSpPr>
            <a:spLocks noGrp="1"/>
          </p:cNvSpPr>
          <p:nvPr>
            <p:ph type="sldNum" sz="quarter" idx="5"/>
          </p:nvPr>
        </p:nvSpPr>
        <p:spPr/>
        <p:txBody>
          <a:bodyPr/>
          <a:lstStyle/>
          <a:p>
            <a:fld id="{789C8BBB-8F8A-4190-921A-5826B9484045}" type="slidenum">
              <a:rPr lang="en-US" smtClean="0"/>
              <a:t>12</a:t>
            </a:fld>
            <a:endParaRPr lang="en-US"/>
          </a:p>
        </p:txBody>
      </p:sp>
    </p:spTree>
    <p:extLst>
      <p:ext uri="{BB962C8B-B14F-4D97-AF65-F5344CB8AC3E}">
        <p14:creationId xmlns:p14="http://schemas.microsoft.com/office/powerpoint/2010/main" val="4168166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encountered some potential interactions while exploring the data. </a:t>
            </a:r>
          </a:p>
          <a:p>
            <a:r>
              <a:rPr lang="en-US" dirty="0"/>
              <a:t>One is that spending on Facebook ads appears to be higher among challengers – but only in competitive races. </a:t>
            </a:r>
          </a:p>
        </p:txBody>
      </p:sp>
      <p:sp>
        <p:nvSpPr>
          <p:cNvPr id="4" name="Slide Number Placeholder 3"/>
          <p:cNvSpPr>
            <a:spLocks noGrp="1"/>
          </p:cNvSpPr>
          <p:nvPr>
            <p:ph type="sldNum" sz="quarter" idx="5"/>
          </p:nvPr>
        </p:nvSpPr>
        <p:spPr/>
        <p:txBody>
          <a:bodyPr/>
          <a:lstStyle/>
          <a:p>
            <a:fld id="{789C8BBB-8F8A-4190-921A-5826B9484045}" type="slidenum">
              <a:rPr lang="en-US" smtClean="0"/>
              <a:t>13</a:t>
            </a:fld>
            <a:endParaRPr lang="en-US"/>
          </a:p>
        </p:txBody>
      </p:sp>
    </p:spTree>
    <p:extLst>
      <p:ext uri="{BB962C8B-B14F-4D97-AF65-F5344CB8AC3E}">
        <p14:creationId xmlns:p14="http://schemas.microsoft.com/office/powerpoint/2010/main" val="330212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 that spending on Facebook ads appears to be higher among challengers – but only Democrats. Among Republicans, incumbent spending is higher. </a:t>
            </a:r>
          </a:p>
        </p:txBody>
      </p:sp>
      <p:sp>
        <p:nvSpPr>
          <p:cNvPr id="4" name="Slide Number Placeholder 3"/>
          <p:cNvSpPr>
            <a:spLocks noGrp="1"/>
          </p:cNvSpPr>
          <p:nvPr>
            <p:ph type="sldNum" sz="quarter" idx="5"/>
          </p:nvPr>
        </p:nvSpPr>
        <p:spPr/>
        <p:txBody>
          <a:bodyPr/>
          <a:lstStyle/>
          <a:p>
            <a:fld id="{789C8BBB-8F8A-4190-921A-5826B9484045}" type="slidenum">
              <a:rPr lang="en-US" smtClean="0"/>
              <a:t>14</a:t>
            </a:fld>
            <a:endParaRPr lang="en-US"/>
          </a:p>
        </p:txBody>
      </p:sp>
    </p:spTree>
    <p:extLst>
      <p:ext uri="{BB962C8B-B14F-4D97-AF65-F5344CB8AC3E}">
        <p14:creationId xmlns:p14="http://schemas.microsoft.com/office/powerpoint/2010/main" val="3554347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turn to building a linear regression model. </a:t>
            </a:r>
          </a:p>
          <a:p>
            <a:r>
              <a:rPr lang="en-US" dirty="0"/>
              <a:t>In my basic model, I included all main predictor variables.</a:t>
            </a:r>
          </a:p>
          <a:p>
            <a:r>
              <a:rPr lang="en-US" dirty="0"/>
              <a:t>I also experimented with including interactions. In this interactions model, I included the same main predictor variables plus interactions for:</a:t>
            </a:r>
          </a:p>
          <a:p>
            <a:r>
              <a:rPr lang="en-US" dirty="0"/>
              <a:t>-party and incumbency status AND competitiveness and incumbency status. </a:t>
            </a:r>
          </a:p>
        </p:txBody>
      </p:sp>
      <p:sp>
        <p:nvSpPr>
          <p:cNvPr id="4" name="Slide Number Placeholder 3"/>
          <p:cNvSpPr>
            <a:spLocks noGrp="1"/>
          </p:cNvSpPr>
          <p:nvPr>
            <p:ph type="sldNum" sz="quarter" idx="5"/>
          </p:nvPr>
        </p:nvSpPr>
        <p:spPr/>
        <p:txBody>
          <a:bodyPr/>
          <a:lstStyle/>
          <a:p>
            <a:fld id="{789C8BBB-8F8A-4190-921A-5826B9484045}" type="slidenum">
              <a:rPr lang="en-US" smtClean="0"/>
              <a:t>15</a:t>
            </a:fld>
            <a:endParaRPr lang="en-US"/>
          </a:p>
        </p:txBody>
      </p:sp>
    </p:spTree>
    <p:extLst>
      <p:ext uri="{BB962C8B-B14F-4D97-AF65-F5344CB8AC3E}">
        <p14:creationId xmlns:p14="http://schemas.microsoft.com/office/powerpoint/2010/main" val="174163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I find?</a:t>
            </a:r>
          </a:p>
          <a:p>
            <a:endParaRPr lang="en-US" dirty="0"/>
          </a:p>
          <a:p>
            <a:r>
              <a:rPr lang="en-US" dirty="0"/>
              <a:t>This plot displays our log coefficient estimates. </a:t>
            </a:r>
          </a:p>
          <a:p>
            <a:endParaRPr lang="en-US" dirty="0"/>
          </a:p>
          <a:p>
            <a:r>
              <a:rPr lang="en-US" dirty="0"/>
              <a:t>Spending was higher in 2020 compared to 2018. </a:t>
            </a:r>
          </a:p>
          <a:p>
            <a:r>
              <a:rPr lang="en-US" dirty="0"/>
              <a:t>Spending was lower among Republicans compared to Democrats.</a:t>
            </a:r>
          </a:p>
          <a:p>
            <a:r>
              <a:rPr lang="en-US" dirty="0"/>
              <a:t>Spending was lower in open seat races and higher in more competitive seats compared to safe seats. </a:t>
            </a:r>
          </a:p>
          <a:p>
            <a:endParaRPr lang="en-US" dirty="0"/>
          </a:p>
          <a:p>
            <a:r>
              <a:rPr lang="en-US" dirty="0"/>
              <a:t>In other words, I found that Facebook advertising is still concentrated among competitive Senate races…. but there are no significant differences between incumbents and challengers when it comes to advertising online. </a:t>
            </a:r>
          </a:p>
          <a:p>
            <a:endParaRPr lang="en-US" dirty="0"/>
          </a:p>
          <a:p>
            <a:endParaRPr lang="en-US" dirty="0"/>
          </a:p>
        </p:txBody>
      </p:sp>
      <p:sp>
        <p:nvSpPr>
          <p:cNvPr id="4" name="Slide Number Placeholder 3"/>
          <p:cNvSpPr>
            <a:spLocks noGrp="1"/>
          </p:cNvSpPr>
          <p:nvPr>
            <p:ph type="sldNum" sz="quarter" idx="5"/>
          </p:nvPr>
        </p:nvSpPr>
        <p:spPr/>
        <p:txBody>
          <a:bodyPr/>
          <a:lstStyle/>
          <a:p>
            <a:fld id="{789C8BBB-8F8A-4190-921A-5826B9484045}" type="slidenum">
              <a:rPr lang="en-US" smtClean="0"/>
              <a:t>16</a:t>
            </a:fld>
            <a:endParaRPr lang="en-US"/>
          </a:p>
        </p:txBody>
      </p:sp>
    </p:spTree>
    <p:extLst>
      <p:ext uri="{BB962C8B-B14F-4D97-AF65-F5344CB8AC3E}">
        <p14:creationId xmlns:p14="http://schemas.microsoft.com/office/powerpoint/2010/main" val="456553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does seem clear that Democrats spend significantly more on Facebook ads than Republicans do. My theory for why this is comes down to the overall purpose of digital ads. Digital ads are heavily focused on fundraising and securing donations. It is possible that Democrats rely on digital ads for grassroots fundraising and small dollar donations – more so than Republicans, who tend to have a network of wealthy private donors supporting them. </a:t>
            </a:r>
          </a:p>
        </p:txBody>
      </p:sp>
      <p:sp>
        <p:nvSpPr>
          <p:cNvPr id="4" name="Slide Number Placeholder 3"/>
          <p:cNvSpPr>
            <a:spLocks noGrp="1"/>
          </p:cNvSpPr>
          <p:nvPr>
            <p:ph type="sldNum" sz="quarter" idx="5"/>
          </p:nvPr>
        </p:nvSpPr>
        <p:spPr/>
        <p:txBody>
          <a:bodyPr/>
          <a:lstStyle/>
          <a:p>
            <a:fld id="{789C8BBB-8F8A-4190-921A-5826B9484045}" type="slidenum">
              <a:rPr lang="en-US" smtClean="0"/>
              <a:t>17</a:t>
            </a:fld>
            <a:endParaRPr lang="en-US"/>
          </a:p>
        </p:txBody>
      </p:sp>
    </p:spTree>
    <p:extLst>
      <p:ext uri="{BB962C8B-B14F-4D97-AF65-F5344CB8AC3E}">
        <p14:creationId xmlns:p14="http://schemas.microsoft.com/office/powerpoint/2010/main" val="2240317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well did my model perform? </a:t>
            </a:r>
          </a:p>
          <a:p>
            <a:r>
              <a:rPr lang="en-US" dirty="0"/>
              <a:t>Its adjusted R-squared was 0.54 – not bad, not great.</a:t>
            </a:r>
          </a:p>
          <a:p>
            <a:r>
              <a:rPr lang="en-US" dirty="0"/>
              <a:t>When looking at a residuals versus fitted value plots, it appears there is some clustering of points around certain fitted values, suggesting there may be a violation of our independence assumptions. </a:t>
            </a:r>
          </a:p>
          <a:p>
            <a:r>
              <a:rPr lang="en-US" dirty="0"/>
              <a:t>Meanwhile, there is also some concern about our normality assumption, since we can see some deviation from the 45 degree line on a Q-Q plot.  </a:t>
            </a:r>
          </a:p>
        </p:txBody>
      </p:sp>
      <p:sp>
        <p:nvSpPr>
          <p:cNvPr id="4" name="Slide Number Placeholder 3"/>
          <p:cNvSpPr>
            <a:spLocks noGrp="1"/>
          </p:cNvSpPr>
          <p:nvPr>
            <p:ph type="sldNum" sz="quarter" idx="5"/>
          </p:nvPr>
        </p:nvSpPr>
        <p:spPr/>
        <p:txBody>
          <a:bodyPr/>
          <a:lstStyle/>
          <a:p>
            <a:fld id="{789C8BBB-8F8A-4190-921A-5826B9484045}" type="slidenum">
              <a:rPr lang="en-US" smtClean="0"/>
              <a:t>18</a:t>
            </a:fld>
            <a:endParaRPr lang="en-US"/>
          </a:p>
        </p:txBody>
      </p:sp>
    </p:spTree>
    <p:extLst>
      <p:ext uri="{BB962C8B-B14F-4D97-AF65-F5344CB8AC3E}">
        <p14:creationId xmlns:p14="http://schemas.microsoft.com/office/powerpoint/2010/main" val="2142298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plan to build on my model by including random effects for states. As can be seen from this plot, there is tremendous variation across states in terms of Facebook ad spending – so it would be useful to capture this variation in my final model. </a:t>
            </a:r>
          </a:p>
        </p:txBody>
      </p:sp>
      <p:sp>
        <p:nvSpPr>
          <p:cNvPr id="4" name="Slide Number Placeholder 3"/>
          <p:cNvSpPr>
            <a:spLocks noGrp="1"/>
          </p:cNvSpPr>
          <p:nvPr>
            <p:ph type="sldNum" sz="quarter" idx="5"/>
          </p:nvPr>
        </p:nvSpPr>
        <p:spPr/>
        <p:txBody>
          <a:bodyPr/>
          <a:lstStyle/>
          <a:p>
            <a:fld id="{789C8BBB-8F8A-4190-921A-5826B9484045}" type="slidenum">
              <a:rPr lang="en-US" smtClean="0"/>
              <a:t>19</a:t>
            </a:fld>
            <a:endParaRPr lang="en-US"/>
          </a:p>
        </p:txBody>
      </p:sp>
    </p:spTree>
    <p:extLst>
      <p:ext uri="{BB962C8B-B14F-4D97-AF65-F5344CB8AC3E}">
        <p14:creationId xmlns:p14="http://schemas.microsoft.com/office/powerpoint/2010/main" val="272047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Spending on digital political ads is increasing every election cycle. Although television advertising continues to dominate campaign spending -- for the 2020 election, spending on digital ads climbed to over 3 billion dollars. Much of this total was spent on social media advertising, where the major platforms make it easy, cheap, and efficient for candidates to reach voters. </a:t>
            </a:r>
          </a:p>
        </p:txBody>
      </p:sp>
      <p:sp>
        <p:nvSpPr>
          <p:cNvPr id="4" name="Slide Number Placeholder 3"/>
          <p:cNvSpPr>
            <a:spLocks noGrp="1"/>
          </p:cNvSpPr>
          <p:nvPr>
            <p:ph type="sldNum" sz="quarter" idx="5"/>
          </p:nvPr>
        </p:nvSpPr>
        <p:spPr/>
        <p:txBody>
          <a:bodyPr/>
          <a:lstStyle/>
          <a:p>
            <a:fld id="{789C8BBB-8F8A-4190-921A-5826B9484045}" type="slidenum">
              <a:rPr lang="en-US" smtClean="0"/>
              <a:t>2</a:t>
            </a:fld>
            <a:endParaRPr lang="en-US"/>
          </a:p>
        </p:txBody>
      </p:sp>
    </p:spTree>
    <p:extLst>
      <p:ext uri="{BB962C8B-B14F-4D97-AF65-F5344CB8AC3E}">
        <p14:creationId xmlns:p14="http://schemas.microsoft.com/office/powerpoint/2010/main" val="2092941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this video – please let me know if you have any comments, questions, or feedback. </a:t>
            </a:r>
          </a:p>
        </p:txBody>
      </p:sp>
      <p:sp>
        <p:nvSpPr>
          <p:cNvPr id="4" name="Slide Number Placeholder 3"/>
          <p:cNvSpPr>
            <a:spLocks noGrp="1"/>
          </p:cNvSpPr>
          <p:nvPr>
            <p:ph type="sldNum" sz="quarter" idx="5"/>
          </p:nvPr>
        </p:nvSpPr>
        <p:spPr/>
        <p:txBody>
          <a:bodyPr/>
          <a:lstStyle/>
          <a:p>
            <a:fld id="{789C8BBB-8F8A-4190-921A-5826B9484045}" type="slidenum">
              <a:rPr lang="en-US" smtClean="0"/>
              <a:t>20</a:t>
            </a:fld>
            <a:endParaRPr lang="en-US"/>
          </a:p>
        </p:txBody>
      </p:sp>
    </p:spTree>
    <p:extLst>
      <p:ext uri="{BB962C8B-B14F-4D97-AF65-F5344CB8AC3E}">
        <p14:creationId xmlns:p14="http://schemas.microsoft.com/office/powerpoint/2010/main" val="256698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all our empirical knowledge about political advertising comes from the study of TELEVISION advertising.</a:t>
            </a:r>
          </a:p>
        </p:txBody>
      </p:sp>
      <p:sp>
        <p:nvSpPr>
          <p:cNvPr id="4" name="Slide Number Placeholder 3"/>
          <p:cNvSpPr>
            <a:spLocks noGrp="1"/>
          </p:cNvSpPr>
          <p:nvPr>
            <p:ph type="sldNum" sz="quarter" idx="5"/>
          </p:nvPr>
        </p:nvSpPr>
        <p:spPr/>
        <p:txBody>
          <a:bodyPr/>
          <a:lstStyle/>
          <a:p>
            <a:fld id="{789C8BBB-8F8A-4190-921A-5826B9484045}" type="slidenum">
              <a:rPr lang="en-US" smtClean="0"/>
              <a:t>3</a:t>
            </a:fld>
            <a:endParaRPr lang="en-US"/>
          </a:p>
        </p:txBody>
      </p:sp>
    </p:spTree>
    <p:extLst>
      <p:ext uri="{BB962C8B-B14F-4D97-AF65-F5344CB8AC3E}">
        <p14:creationId xmlns:p14="http://schemas.microsoft.com/office/powerpoint/2010/main" val="184293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on television advertising finds that…. </a:t>
            </a:r>
          </a:p>
          <a:p>
            <a:r>
              <a:rPr lang="en-US" dirty="0"/>
              <a:t>It is concentrated in highly competitive races, where the outcome is uncertain and the margins are close. </a:t>
            </a:r>
          </a:p>
          <a:p>
            <a:r>
              <a:rPr lang="en-US" dirty="0"/>
              <a:t>It is also more common among incumbents who tend to have more cash on hand to purchase expensive TV ad slots. </a:t>
            </a:r>
          </a:p>
          <a:p>
            <a:r>
              <a:rPr lang="en-US" dirty="0"/>
              <a:t>It is balanced between </a:t>
            </a:r>
            <a:r>
              <a:rPr lang="en-US" dirty="0" err="1"/>
              <a:t>between</a:t>
            </a:r>
            <a:r>
              <a:rPr lang="en-US" dirty="0"/>
              <a:t> Republican and Democratic candidates. In other words, candidates from both parties tend to advertise on TV at similar rates. </a:t>
            </a:r>
          </a:p>
        </p:txBody>
      </p:sp>
      <p:sp>
        <p:nvSpPr>
          <p:cNvPr id="4" name="Slide Number Placeholder 3"/>
          <p:cNvSpPr>
            <a:spLocks noGrp="1"/>
          </p:cNvSpPr>
          <p:nvPr>
            <p:ph type="sldNum" sz="quarter" idx="5"/>
          </p:nvPr>
        </p:nvSpPr>
        <p:spPr/>
        <p:txBody>
          <a:bodyPr/>
          <a:lstStyle/>
          <a:p>
            <a:fld id="{789C8BBB-8F8A-4190-921A-5826B9484045}" type="slidenum">
              <a:rPr lang="en-US" smtClean="0"/>
              <a:t>4</a:t>
            </a:fld>
            <a:endParaRPr lang="en-US"/>
          </a:p>
        </p:txBody>
      </p:sp>
    </p:spTree>
    <p:extLst>
      <p:ext uri="{BB962C8B-B14F-4D97-AF65-F5344CB8AC3E}">
        <p14:creationId xmlns:p14="http://schemas.microsoft.com/office/powerpoint/2010/main" val="391994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digital ads are very different than television ads. </a:t>
            </a:r>
          </a:p>
          <a:p>
            <a:r>
              <a:rPr lang="en-US" dirty="0"/>
              <a:t>They are interactive, meaning you can click on them, share them, comment on them.</a:t>
            </a:r>
          </a:p>
          <a:p>
            <a:r>
              <a:rPr lang="en-US" dirty="0"/>
              <a:t>And they are microtargeted, meaning they can reach narrow slices of the electorate.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big thing is that digital ads are so much cheaper than TV ads. $100 spent on a Facebook ad can reach about 2,000 people.</a:t>
            </a:r>
          </a:p>
          <a:p>
            <a:endParaRPr lang="en-US" dirty="0"/>
          </a:p>
        </p:txBody>
      </p:sp>
      <p:sp>
        <p:nvSpPr>
          <p:cNvPr id="4" name="Slide Number Placeholder 3"/>
          <p:cNvSpPr>
            <a:spLocks noGrp="1"/>
          </p:cNvSpPr>
          <p:nvPr>
            <p:ph type="sldNum" sz="quarter" idx="5"/>
          </p:nvPr>
        </p:nvSpPr>
        <p:spPr/>
        <p:txBody>
          <a:bodyPr/>
          <a:lstStyle/>
          <a:p>
            <a:fld id="{789C8BBB-8F8A-4190-921A-5826B9484045}" type="slidenum">
              <a:rPr lang="en-US" smtClean="0"/>
              <a:t>5</a:t>
            </a:fld>
            <a:endParaRPr lang="en-US"/>
          </a:p>
        </p:txBody>
      </p:sp>
    </p:spTree>
    <p:extLst>
      <p:ext uri="{BB962C8B-B14F-4D97-AF65-F5344CB8AC3E}">
        <p14:creationId xmlns:p14="http://schemas.microsoft.com/office/powerpoint/2010/main" val="218261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Scholars have speculated that digital ads – because they are so cheap – may have an equalizing effect on political campaigns. Challenger candidates and candidates running in safe seats are now able to advertise to voters in a way they previously couldn’t when broadcast television dominated our media diet. </a:t>
            </a:r>
          </a:p>
          <a:p>
            <a:endParaRPr lang="en-US" dirty="0"/>
          </a:p>
          <a:p>
            <a:r>
              <a:rPr lang="en-US" dirty="0"/>
              <a:t>So, this is the question I set out to answer: </a:t>
            </a:r>
          </a:p>
          <a:p>
            <a:endParaRPr lang="en-US" dirty="0"/>
          </a:p>
          <a:p>
            <a:r>
              <a:rPr lang="en-US" dirty="0"/>
              <a:t>Has digital advertising truly “levelled the playing field” for political candidates? Or is digital advertising still concentrated in the most competitive races and among incumbent politicians?</a:t>
            </a:r>
          </a:p>
          <a:p>
            <a:endParaRPr lang="en-US" dirty="0"/>
          </a:p>
        </p:txBody>
      </p:sp>
      <p:sp>
        <p:nvSpPr>
          <p:cNvPr id="4" name="Slide Number Placeholder 3"/>
          <p:cNvSpPr>
            <a:spLocks noGrp="1"/>
          </p:cNvSpPr>
          <p:nvPr>
            <p:ph type="sldNum" sz="quarter" idx="5"/>
          </p:nvPr>
        </p:nvSpPr>
        <p:spPr/>
        <p:txBody>
          <a:bodyPr/>
          <a:lstStyle/>
          <a:p>
            <a:fld id="{789C8BBB-8F8A-4190-921A-5826B9484045}" type="slidenum">
              <a:rPr lang="en-US" smtClean="0"/>
              <a:t>6</a:t>
            </a:fld>
            <a:endParaRPr lang="en-US"/>
          </a:p>
        </p:txBody>
      </p:sp>
    </p:spTree>
    <p:extLst>
      <p:ext uri="{BB962C8B-B14F-4D97-AF65-F5344CB8AC3E}">
        <p14:creationId xmlns:p14="http://schemas.microsoft.com/office/powerpoint/2010/main" val="314778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focus my analysis on digital ads from Facebook because Facebook recently established a publicly-accessible online archive of every political ad run on the platform. </a:t>
            </a:r>
          </a:p>
          <a:p>
            <a:r>
              <a:rPr lang="en-US" dirty="0"/>
              <a:t>Using this, I examine Facebook ad spending by 139 US Senate candidates across 50 states during the last two elections. </a:t>
            </a:r>
          </a:p>
        </p:txBody>
      </p:sp>
      <p:sp>
        <p:nvSpPr>
          <p:cNvPr id="4" name="Slide Number Placeholder 3"/>
          <p:cNvSpPr>
            <a:spLocks noGrp="1"/>
          </p:cNvSpPr>
          <p:nvPr>
            <p:ph type="sldNum" sz="quarter" idx="5"/>
          </p:nvPr>
        </p:nvSpPr>
        <p:spPr/>
        <p:txBody>
          <a:bodyPr/>
          <a:lstStyle/>
          <a:p>
            <a:fld id="{789C8BBB-8F8A-4190-921A-5826B9484045}" type="slidenum">
              <a:rPr lang="en-US" smtClean="0"/>
              <a:t>7</a:t>
            </a:fld>
            <a:endParaRPr lang="en-US"/>
          </a:p>
        </p:txBody>
      </p:sp>
    </p:spTree>
    <p:extLst>
      <p:ext uri="{BB962C8B-B14F-4D97-AF65-F5344CB8AC3E}">
        <p14:creationId xmlns:p14="http://schemas.microsoft.com/office/powerpoint/2010/main" val="1551984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Facebook Ad Library, I collected the dollar amount spent by each Senate candidate on Facebook ads in the four month period prior to Election Day.</a:t>
            </a:r>
          </a:p>
          <a:p>
            <a:r>
              <a:rPr lang="en-US" dirty="0"/>
              <a:t>I added to the dataset information about the competitiveness of the Senate race taken from Cook Political Report, an organization that “rates”, based on polls, how close every electoral race is. They rate Senate races as either “safe”, “leaning toward one particular candidate over the other”, or “tossup”, which means it could go either way. </a:t>
            </a:r>
          </a:p>
          <a:p>
            <a:r>
              <a:rPr lang="en-US" dirty="0"/>
              <a:t>I also include data on whether the candidate was an incumbent, a challenger, or running in an open seat; whether they won or lost the election or whether it resulted in a runoff as happened in Georgia this year; whether they were competing in a special election versus a general election, which political party they belong to, and which state and which year they were running in. </a:t>
            </a:r>
          </a:p>
        </p:txBody>
      </p:sp>
      <p:sp>
        <p:nvSpPr>
          <p:cNvPr id="4" name="Slide Number Placeholder 3"/>
          <p:cNvSpPr>
            <a:spLocks noGrp="1"/>
          </p:cNvSpPr>
          <p:nvPr>
            <p:ph type="sldNum" sz="quarter" idx="5"/>
          </p:nvPr>
        </p:nvSpPr>
        <p:spPr/>
        <p:txBody>
          <a:bodyPr/>
          <a:lstStyle/>
          <a:p>
            <a:fld id="{789C8BBB-8F8A-4190-921A-5826B9484045}" type="slidenum">
              <a:rPr lang="en-US" smtClean="0"/>
              <a:t>8</a:t>
            </a:fld>
            <a:endParaRPr lang="en-US"/>
          </a:p>
        </p:txBody>
      </p:sp>
    </p:spTree>
    <p:extLst>
      <p:ext uri="{BB962C8B-B14F-4D97-AF65-F5344CB8AC3E}">
        <p14:creationId xmlns:p14="http://schemas.microsoft.com/office/powerpoint/2010/main" val="1098065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exploratory data analysis, I first checked the distribution of dollar amount spent on Facebook ads. The distribution was heavily skewed to the right. </a:t>
            </a:r>
          </a:p>
          <a:p>
            <a:r>
              <a:rPr lang="en-US" dirty="0"/>
              <a:t>I transformed the response variable into the log, and this resulted in a more normal distribution. </a:t>
            </a:r>
          </a:p>
        </p:txBody>
      </p:sp>
      <p:sp>
        <p:nvSpPr>
          <p:cNvPr id="4" name="Slide Number Placeholder 3"/>
          <p:cNvSpPr>
            <a:spLocks noGrp="1"/>
          </p:cNvSpPr>
          <p:nvPr>
            <p:ph type="sldNum" sz="quarter" idx="5"/>
          </p:nvPr>
        </p:nvSpPr>
        <p:spPr/>
        <p:txBody>
          <a:bodyPr/>
          <a:lstStyle/>
          <a:p>
            <a:fld id="{789C8BBB-8F8A-4190-921A-5826B9484045}" type="slidenum">
              <a:rPr lang="en-US" smtClean="0"/>
              <a:t>9</a:t>
            </a:fld>
            <a:endParaRPr lang="en-US"/>
          </a:p>
        </p:txBody>
      </p:sp>
    </p:spTree>
    <p:extLst>
      <p:ext uri="{BB962C8B-B14F-4D97-AF65-F5344CB8AC3E}">
        <p14:creationId xmlns:p14="http://schemas.microsoft.com/office/powerpoint/2010/main" val="66583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11/15/2020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11/15/2020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11/15/2020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11/15/2020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11/15/2020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11/15/2020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png"/><Relationship Id="rId3" Type="http://schemas.openxmlformats.org/officeDocument/2006/relationships/audio" Target="../media/media16.m4a"/><Relationship Id="rId7" Type="http://schemas.openxmlformats.org/officeDocument/2006/relationships/image" Target="../media/image33.png"/><Relationship Id="rId12" Type="http://schemas.openxmlformats.org/officeDocument/2006/relationships/image" Target="../media/image38.sv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notesSlide" Target="../notesSlides/notesSlide16.xml"/><Relationship Id="rId10" Type="http://schemas.openxmlformats.org/officeDocument/2006/relationships/image" Target="../media/image36.sv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png"/><Relationship Id="rId3" Type="http://schemas.openxmlformats.org/officeDocument/2006/relationships/audio" Target="../media/media17.m4a"/><Relationship Id="rId7" Type="http://schemas.openxmlformats.org/officeDocument/2006/relationships/image" Target="../media/image33.png"/><Relationship Id="rId12" Type="http://schemas.openxmlformats.org/officeDocument/2006/relationships/image" Target="../media/image38.svg"/><Relationship Id="rId2" Type="http://schemas.microsoft.com/office/2007/relationships/media" Target="../media/media17.m4a"/><Relationship Id="rId1" Type="http://schemas.openxmlformats.org/officeDocument/2006/relationships/tags" Target="../tags/tag7.x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notesSlide" Target="../notesSlides/notesSlide17.xml"/><Relationship Id="rId10" Type="http://schemas.openxmlformats.org/officeDocument/2006/relationships/image" Target="../media/image36.svg"/><Relationship Id="rId4" Type="http://schemas.openxmlformats.org/officeDocument/2006/relationships/slideLayout" Target="../slideLayouts/slideLayout2.xml"/><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m4a"/><Relationship Id="rId7" Type="http://schemas.openxmlformats.org/officeDocument/2006/relationships/image" Target="../media/image40.png"/><Relationship Id="rId2" Type="http://schemas.microsoft.com/office/2007/relationships/media" Target="../media/media18.m4a"/><Relationship Id="rId1" Type="http://schemas.openxmlformats.org/officeDocument/2006/relationships/tags" Target="../tags/tag8.xml"/><Relationship Id="rId6" Type="http://schemas.openxmlformats.org/officeDocument/2006/relationships/image" Target="../media/image39.png"/><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hyperlink" Target="mailto:tina.tucker@duke.edu" TargetMode="Externa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audio" Target="../media/media3.m4a"/><Relationship Id="rId7" Type="http://schemas.openxmlformats.org/officeDocument/2006/relationships/oleObject" Target="../embeddings/oleObject1.bin"/><Relationship Id="rId2" Type="http://schemas.microsoft.com/office/2007/relationships/media" Target="../media/media3.m4a"/><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4.m4a"/><Relationship Id="rId7" Type="http://schemas.openxmlformats.org/officeDocument/2006/relationships/diagramLayout" Target="../diagrams/layout1.xml"/><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notesSlide" Target="../notesSlides/notesSlide4.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3.wmf"/><Relationship Id="rId3" Type="http://schemas.microsoft.com/office/2007/relationships/media" Target="../media/media5.m4a"/><Relationship Id="rId7" Type="http://schemas.openxmlformats.org/officeDocument/2006/relationships/diagramData" Target="../diagrams/data2.xml"/><Relationship Id="rId12"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5.xml"/><Relationship Id="rId11" Type="http://schemas.microsoft.com/office/2007/relationships/diagramDrawing" Target="../diagrams/drawing2.xml"/><Relationship Id="rId5" Type="http://schemas.openxmlformats.org/officeDocument/2006/relationships/slideLayout" Target="../slideLayouts/slideLayout2.xml"/><Relationship Id="rId10" Type="http://schemas.openxmlformats.org/officeDocument/2006/relationships/diagramColors" Target="../diagrams/colors2.xml"/><Relationship Id="rId4" Type="http://schemas.openxmlformats.org/officeDocument/2006/relationships/audio" Target="../media/media5.m4a"/><Relationship Id="rId9" Type="http://schemas.openxmlformats.org/officeDocument/2006/relationships/diagramQuickStyle" Target="../diagrams/quickStyle2.xml"/><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21.sv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26.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5A766620-8BA4-453D-B0DE-0C6AAF00A26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Marker trans="29000"/>
                    </a14:imgEffect>
                  </a14:imgLayer>
                </a14:imgProps>
              </a:ex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7695657-4834-4DEB-A529-4DB28F69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219240"/>
            <a:ext cx="11301984" cy="94997"/>
          </a:xfrm>
          <a:prstGeom prst="rect">
            <a:avLst/>
          </a:prstGeom>
          <a:solidFill>
            <a:srgbClr val="0B59B2">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C6DB5293-7EEA-499F-BC82-82AE6721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187" y="4376057"/>
            <a:ext cx="11303626" cy="2034709"/>
          </a:xfrm>
          <a:prstGeom prst="rect">
            <a:avLst/>
          </a:prstGeom>
          <a:solidFill>
            <a:srgbClr val="0B59B2">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09599" y="4572000"/>
            <a:ext cx="10965141" cy="895244"/>
          </a:xfrm>
        </p:spPr>
        <p:txBody>
          <a:bodyPr>
            <a:normAutofit fontScale="90000"/>
          </a:bodyPr>
          <a:lstStyle/>
          <a:p>
            <a:r>
              <a:rPr lang="en-US" sz="4000" dirty="0">
                <a:solidFill>
                  <a:schemeClr val="bg1"/>
                </a:solidFill>
              </a:rPr>
              <a:t>Politics, candidate Advertising, and Facebook</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09598" y="5504576"/>
            <a:ext cx="10965142" cy="895244"/>
          </a:xfrm>
        </p:spPr>
        <p:txBody>
          <a:bodyPr>
            <a:normAutofit/>
          </a:bodyPr>
          <a:lstStyle/>
          <a:p>
            <a:r>
              <a:rPr lang="en-US" sz="2400" dirty="0">
                <a:solidFill>
                  <a:schemeClr val="bg1"/>
                </a:solidFill>
              </a:rPr>
              <a:t>Tina Tucker</a:t>
            </a:r>
            <a:endParaRPr lang="en-US" sz="1800" i="1" dirty="0">
              <a:solidFill>
                <a:schemeClr val="bg1"/>
              </a:solidFill>
            </a:endParaRPr>
          </a:p>
        </p:txBody>
      </p:sp>
      <p:pic>
        <p:nvPicPr>
          <p:cNvPr id="9" name="Audio 8">
            <a:hlinkClick r:id="" action="ppaction://media"/>
            <a:extLst>
              <a:ext uri="{FF2B5EF4-FFF2-40B4-BE49-F238E27FC236}">
                <a16:creationId xmlns:a16="http://schemas.microsoft.com/office/drawing/2014/main" id="{9AB38772-5FBE-4468-8223-00B8B2D740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4="http://schemas.microsoft.com/office/powerpoint/2010/main" Requires="p14">
      <p:transition spd="slow" p14:dur="2000" advTm="6524"/>
    </mc:Choice>
    <mc:Fallback>
      <p:transition spd="slow" advTm="6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72666C7-778A-481B-8982-5C649C84B4E1}"/>
              </a:ext>
            </a:extLst>
          </p:cNvPr>
          <p:cNvSpPr>
            <a:spLocks noGrp="1"/>
          </p:cNvSpPr>
          <p:nvPr>
            <p:ph type="title"/>
          </p:nvPr>
        </p:nvSpPr>
        <p:spPr>
          <a:xfrm>
            <a:off x="6873606" y="938022"/>
            <a:ext cx="4597758" cy="1188720"/>
          </a:xfrm>
        </p:spPr>
        <p:txBody>
          <a:bodyPr>
            <a:normAutofit fontScale="90000"/>
          </a:bodyPr>
          <a:lstStyle/>
          <a:p>
            <a:r>
              <a:rPr lang="en-US" sz="4000" dirty="0">
                <a:solidFill>
                  <a:srgbClr val="FFFFFF"/>
                </a:solidFill>
                <a:latin typeface="Gill Sans MT Condensed" panose="020B0506020104020203" pitchFamily="34" charset="0"/>
              </a:rPr>
              <a:t>Exploratory Data Analysis:</a:t>
            </a:r>
            <a:br>
              <a:rPr lang="en-US" sz="4000" dirty="0">
                <a:solidFill>
                  <a:srgbClr val="FFFFFF"/>
                </a:solidFill>
                <a:latin typeface="Gill Sans MT Condensed" panose="020B0506020104020203" pitchFamily="34" charset="0"/>
              </a:rPr>
            </a:br>
            <a:r>
              <a:rPr lang="en-US" sz="4400" dirty="0">
                <a:solidFill>
                  <a:srgbClr val="FFFFFF"/>
                </a:solidFill>
                <a:latin typeface="Gill Sans MT Condensed" panose="020B0506020104020203" pitchFamily="34" charset="0"/>
              </a:rPr>
              <a:t>Response vs Predictor</a:t>
            </a:r>
            <a:endParaRPr lang="en-US" sz="4000" dirty="0">
              <a:solidFill>
                <a:srgbClr val="FFFFFF"/>
              </a:solidFill>
              <a:latin typeface="Gill Sans MT Condensed" panose="020B0506020104020203" pitchFamily="34" charset="0"/>
            </a:endParaRPr>
          </a:p>
        </p:txBody>
      </p:sp>
      <p:sp>
        <p:nvSpPr>
          <p:cNvPr id="4" name="Content Placeholder 3">
            <a:extLst>
              <a:ext uri="{FF2B5EF4-FFF2-40B4-BE49-F238E27FC236}">
                <a16:creationId xmlns:a16="http://schemas.microsoft.com/office/drawing/2014/main" id="{99B5BA38-4E37-415E-9250-BD8B3F192170}"/>
              </a:ext>
            </a:extLst>
          </p:cNvPr>
          <p:cNvSpPr>
            <a:spLocks noGrp="1"/>
          </p:cNvSpPr>
          <p:nvPr>
            <p:ph idx="1"/>
          </p:nvPr>
        </p:nvSpPr>
        <p:spPr>
          <a:xfrm>
            <a:off x="6873606" y="2340864"/>
            <a:ext cx="4597758" cy="3793237"/>
          </a:xfrm>
        </p:spPr>
        <p:txBody>
          <a:bodyPr>
            <a:normAutofit/>
          </a:bodyPr>
          <a:lstStyle/>
          <a:p>
            <a:pPr marL="0" indent="0">
              <a:buNone/>
            </a:pPr>
            <a:r>
              <a:rPr lang="en-US" sz="2000" dirty="0">
                <a:solidFill>
                  <a:srgbClr val="FFFFFF"/>
                </a:solidFill>
              </a:rPr>
              <a:t>Spending on Facebook ads is </a:t>
            </a:r>
            <a:r>
              <a:rPr lang="en-US" sz="2800" dirty="0">
                <a:solidFill>
                  <a:srgbClr val="FFFFFF"/>
                </a:solidFill>
              </a:rPr>
              <a:t>higher</a:t>
            </a:r>
            <a:r>
              <a:rPr lang="en-US" sz="2000" dirty="0">
                <a:solidFill>
                  <a:srgbClr val="FFFFFF"/>
                </a:solidFill>
              </a:rPr>
              <a:t> in races for </a:t>
            </a:r>
            <a:r>
              <a:rPr lang="en-US" sz="2800" dirty="0">
                <a:solidFill>
                  <a:srgbClr val="FFFFFF"/>
                </a:solidFill>
              </a:rPr>
              <a:t>“tossup” </a:t>
            </a:r>
            <a:r>
              <a:rPr lang="en-US" sz="2000" dirty="0">
                <a:solidFill>
                  <a:srgbClr val="FFFFFF"/>
                </a:solidFill>
              </a:rPr>
              <a:t>Senate seats versus </a:t>
            </a:r>
            <a:r>
              <a:rPr lang="en-US" sz="2400" dirty="0">
                <a:solidFill>
                  <a:srgbClr val="FFFFFF"/>
                </a:solidFill>
              </a:rPr>
              <a:t>“safe” </a:t>
            </a:r>
            <a:r>
              <a:rPr lang="en-US" sz="2000" dirty="0">
                <a:solidFill>
                  <a:srgbClr val="FFFFFF"/>
                </a:solidFill>
              </a:rPr>
              <a:t>Senate seats.</a:t>
            </a:r>
          </a:p>
        </p:txBody>
      </p:sp>
      <p:pic>
        <p:nvPicPr>
          <p:cNvPr id="7" name="Picture 6">
            <a:extLst>
              <a:ext uri="{FF2B5EF4-FFF2-40B4-BE49-F238E27FC236}">
                <a16:creationId xmlns:a16="http://schemas.microsoft.com/office/drawing/2014/main" id="{6E37CF81-43CD-4C53-8655-DDC07206E2CF}"/>
              </a:ext>
            </a:extLst>
          </p:cNvPr>
          <p:cNvPicPr>
            <a:picLocks noChangeAspect="1"/>
          </p:cNvPicPr>
          <p:nvPr/>
        </p:nvPicPr>
        <p:blipFill rotWithShape="1">
          <a:blip r:embed="rId5"/>
          <a:srcRect l="415" t="313" r="353" b="1131"/>
          <a:stretch/>
        </p:blipFill>
        <p:spPr>
          <a:xfrm>
            <a:off x="514821" y="755429"/>
            <a:ext cx="5580821" cy="5083340"/>
          </a:xfrm>
          <a:prstGeom prst="rect">
            <a:avLst/>
          </a:prstGeom>
        </p:spPr>
      </p:pic>
      <p:pic>
        <p:nvPicPr>
          <p:cNvPr id="9" name="Audio 8">
            <a:hlinkClick r:id="" action="ppaction://media"/>
            <a:extLst>
              <a:ext uri="{FF2B5EF4-FFF2-40B4-BE49-F238E27FC236}">
                <a16:creationId xmlns:a16="http://schemas.microsoft.com/office/drawing/2014/main" id="{2008888B-7938-4BD0-9E90-17D6CD7760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173141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201"/>
    </mc:Choice>
    <mc:Fallback>
      <p:transition spd="slow" advTm="11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a:extLst>
              <a:ext uri="{FF2B5EF4-FFF2-40B4-BE49-F238E27FC236}">
                <a16:creationId xmlns:a16="http://schemas.microsoft.com/office/drawing/2014/main" id="{8BE465BF-8163-4305-ABE0-F37637A1915C}"/>
              </a:ext>
            </a:extLst>
          </p:cNvPr>
          <p:cNvPicPr>
            <a:picLocks noChangeAspect="1"/>
          </p:cNvPicPr>
          <p:nvPr/>
        </p:nvPicPr>
        <p:blipFill rotWithShape="1">
          <a:blip r:embed="rId5"/>
          <a:srcRect t="1017" b="-1"/>
          <a:stretch/>
        </p:blipFill>
        <p:spPr>
          <a:xfrm>
            <a:off x="359938" y="966242"/>
            <a:ext cx="5837073" cy="4925515"/>
          </a:xfrm>
          <a:prstGeom prst="rect">
            <a:avLst/>
          </a:prstGeom>
        </p:spPr>
      </p:pic>
      <p:sp>
        <p:nvSpPr>
          <p:cNvPr id="32" name="Rectangle 31">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72666C7-778A-481B-8982-5C649C84B4E1}"/>
              </a:ext>
            </a:extLst>
          </p:cNvPr>
          <p:cNvSpPr>
            <a:spLocks noGrp="1"/>
          </p:cNvSpPr>
          <p:nvPr>
            <p:ph type="title"/>
          </p:nvPr>
        </p:nvSpPr>
        <p:spPr>
          <a:xfrm>
            <a:off x="6873606" y="938022"/>
            <a:ext cx="4597758" cy="1188720"/>
          </a:xfrm>
        </p:spPr>
        <p:txBody>
          <a:bodyPr>
            <a:normAutofit fontScale="90000"/>
          </a:bodyPr>
          <a:lstStyle/>
          <a:p>
            <a:r>
              <a:rPr lang="en-US" sz="4000" dirty="0">
                <a:solidFill>
                  <a:srgbClr val="FFFFFF"/>
                </a:solidFill>
                <a:latin typeface="Gill Sans MT Condensed" panose="020B0506020104020203" pitchFamily="34" charset="0"/>
              </a:rPr>
              <a:t>Exploratory Data Analysis:</a:t>
            </a:r>
            <a:br>
              <a:rPr lang="en-US" sz="4000" dirty="0">
                <a:solidFill>
                  <a:srgbClr val="FFFFFF"/>
                </a:solidFill>
                <a:latin typeface="Gill Sans MT Condensed" panose="020B0506020104020203" pitchFamily="34" charset="0"/>
              </a:rPr>
            </a:br>
            <a:r>
              <a:rPr lang="en-US" sz="4400" dirty="0">
                <a:solidFill>
                  <a:srgbClr val="FFFFFF"/>
                </a:solidFill>
                <a:latin typeface="Gill Sans MT Condensed" panose="020B0506020104020203" pitchFamily="34" charset="0"/>
              </a:rPr>
              <a:t>Response vs Predictor</a:t>
            </a:r>
            <a:endParaRPr lang="en-US" sz="4000" dirty="0">
              <a:solidFill>
                <a:srgbClr val="FFFFFF"/>
              </a:solidFill>
              <a:latin typeface="Gill Sans MT Condensed" panose="020B0506020104020203" pitchFamily="34" charset="0"/>
            </a:endParaRPr>
          </a:p>
        </p:txBody>
      </p:sp>
      <p:sp>
        <p:nvSpPr>
          <p:cNvPr id="4" name="Content Placeholder 3">
            <a:extLst>
              <a:ext uri="{FF2B5EF4-FFF2-40B4-BE49-F238E27FC236}">
                <a16:creationId xmlns:a16="http://schemas.microsoft.com/office/drawing/2014/main" id="{99B5BA38-4E37-415E-9250-BD8B3F192170}"/>
              </a:ext>
            </a:extLst>
          </p:cNvPr>
          <p:cNvSpPr>
            <a:spLocks noGrp="1"/>
          </p:cNvSpPr>
          <p:nvPr>
            <p:ph idx="1"/>
          </p:nvPr>
        </p:nvSpPr>
        <p:spPr>
          <a:xfrm>
            <a:off x="6873606" y="2340864"/>
            <a:ext cx="4597758" cy="3793237"/>
          </a:xfrm>
        </p:spPr>
        <p:txBody>
          <a:bodyPr>
            <a:normAutofit/>
          </a:bodyPr>
          <a:lstStyle/>
          <a:p>
            <a:pPr marL="0" indent="0">
              <a:buNone/>
            </a:pPr>
            <a:r>
              <a:rPr lang="en-US" sz="2000" dirty="0">
                <a:solidFill>
                  <a:srgbClr val="FFFFFF"/>
                </a:solidFill>
              </a:rPr>
              <a:t>Spending on Facebook ads is </a:t>
            </a:r>
            <a:r>
              <a:rPr lang="en-US" sz="2800" dirty="0">
                <a:solidFill>
                  <a:srgbClr val="FFFFFF"/>
                </a:solidFill>
              </a:rPr>
              <a:t>higher</a:t>
            </a:r>
            <a:r>
              <a:rPr lang="en-US" sz="2000" dirty="0">
                <a:solidFill>
                  <a:srgbClr val="FFFFFF"/>
                </a:solidFill>
              </a:rPr>
              <a:t> among </a:t>
            </a:r>
            <a:r>
              <a:rPr lang="en-US" sz="2800" dirty="0">
                <a:solidFill>
                  <a:srgbClr val="FFFFFF"/>
                </a:solidFill>
              </a:rPr>
              <a:t>incumbent</a:t>
            </a:r>
            <a:r>
              <a:rPr lang="en-US" sz="2000" dirty="0">
                <a:solidFill>
                  <a:srgbClr val="FFFFFF"/>
                </a:solidFill>
              </a:rPr>
              <a:t> candidates versus </a:t>
            </a:r>
            <a:r>
              <a:rPr lang="en-US" sz="2400" dirty="0">
                <a:solidFill>
                  <a:srgbClr val="FFFFFF"/>
                </a:solidFill>
              </a:rPr>
              <a:t>challenger</a:t>
            </a:r>
            <a:r>
              <a:rPr lang="en-US" sz="2000" dirty="0">
                <a:solidFill>
                  <a:srgbClr val="FFFFFF"/>
                </a:solidFill>
              </a:rPr>
              <a:t> candidates.</a:t>
            </a:r>
          </a:p>
        </p:txBody>
      </p:sp>
      <p:pic>
        <p:nvPicPr>
          <p:cNvPr id="7" name="Audio 6">
            <a:hlinkClick r:id="" action="ppaction://media"/>
            <a:extLst>
              <a:ext uri="{FF2B5EF4-FFF2-40B4-BE49-F238E27FC236}">
                <a16:creationId xmlns:a16="http://schemas.microsoft.com/office/drawing/2014/main" id="{0F71D5DC-68FB-4856-8593-09F66D0356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75610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65"/>
    </mc:Choice>
    <mc:Fallback>
      <p:transition spd="slow" advTm="7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72666C7-778A-481B-8982-5C649C84B4E1}"/>
              </a:ext>
            </a:extLst>
          </p:cNvPr>
          <p:cNvSpPr>
            <a:spLocks noGrp="1"/>
          </p:cNvSpPr>
          <p:nvPr>
            <p:ph type="title"/>
          </p:nvPr>
        </p:nvSpPr>
        <p:spPr>
          <a:xfrm>
            <a:off x="6873606" y="938022"/>
            <a:ext cx="4597758" cy="1188720"/>
          </a:xfrm>
        </p:spPr>
        <p:txBody>
          <a:bodyPr>
            <a:normAutofit fontScale="90000"/>
          </a:bodyPr>
          <a:lstStyle/>
          <a:p>
            <a:r>
              <a:rPr lang="en-US" sz="4000" dirty="0">
                <a:solidFill>
                  <a:srgbClr val="FFFFFF"/>
                </a:solidFill>
                <a:latin typeface="Gill Sans MT Condensed" panose="020B0506020104020203" pitchFamily="34" charset="0"/>
              </a:rPr>
              <a:t>Exploratory Data Analysis:</a:t>
            </a:r>
            <a:br>
              <a:rPr lang="en-US" sz="4000" dirty="0">
                <a:solidFill>
                  <a:srgbClr val="FFFFFF"/>
                </a:solidFill>
                <a:latin typeface="Gill Sans MT Condensed" panose="020B0506020104020203" pitchFamily="34" charset="0"/>
              </a:rPr>
            </a:br>
            <a:r>
              <a:rPr lang="en-US" sz="4400" dirty="0">
                <a:solidFill>
                  <a:srgbClr val="FFFFFF"/>
                </a:solidFill>
                <a:latin typeface="Gill Sans MT Condensed" panose="020B0506020104020203" pitchFamily="34" charset="0"/>
              </a:rPr>
              <a:t>Response vs Predictor</a:t>
            </a:r>
            <a:endParaRPr lang="en-US" sz="4000" dirty="0">
              <a:solidFill>
                <a:srgbClr val="FFFFFF"/>
              </a:solidFill>
              <a:latin typeface="Gill Sans MT Condensed" panose="020B0506020104020203" pitchFamily="34" charset="0"/>
            </a:endParaRPr>
          </a:p>
        </p:txBody>
      </p:sp>
      <p:sp>
        <p:nvSpPr>
          <p:cNvPr id="4" name="Content Placeholder 3">
            <a:extLst>
              <a:ext uri="{FF2B5EF4-FFF2-40B4-BE49-F238E27FC236}">
                <a16:creationId xmlns:a16="http://schemas.microsoft.com/office/drawing/2014/main" id="{99B5BA38-4E37-415E-9250-BD8B3F192170}"/>
              </a:ext>
            </a:extLst>
          </p:cNvPr>
          <p:cNvSpPr>
            <a:spLocks noGrp="1"/>
          </p:cNvSpPr>
          <p:nvPr>
            <p:ph idx="1"/>
          </p:nvPr>
        </p:nvSpPr>
        <p:spPr>
          <a:xfrm>
            <a:off x="6873606" y="2340864"/>
            <a:ext cx="4597758" cy="3793237"/>
          </a:xfrm>
        </p:spPr>
        <p:txBody>
          <a:bodyPr>
            <a:normAutofit/>
          </a:bodyPr>
          <a:lstStyle/>
          <a:p>
            <a:pPr marL="0" indent="0">
              <a:buNone/>
            </a:pPr>
            <a:r>
              <a:rPr lang="en-US" sz="2000" dirty="0">
                <a:solidFill>
                  <a:srgbClr val="FFFFFF"/>
                </a:solidFill>
              </a:rPr>
              <a:t>Spending on Facebook ads is </a:t>
            </a:r>
            <a:r>
              <a:rPr lang="en-US" sz="2800" dirty="0">
                <a:solidFill>
                  <a:srgbClr val="FFFFFF"/>
                </a:solidFill>
              </a:rPr>
              <a:t>higher</a:t>
            </a:r>
            <a:r>
              <a:rPr lang="en-US" sz="2000" dirty="0">
                <a:solidFill>
                  <a:srgbClr val="FFFFFF"/>
                </a:solidFill>
              </a:rPr>
              <a:t> among </a:t>
            </a:r>
            <a:r>
              <a:rPr lang="en-US" sz="2800" dirty="0">
                <a:solidFill>
                  <a:srgbClr val="FFFFFF"/>
                </a:solidFill>
              </a:rPr>
              <a:t>Democratic</a:t>
            </a:r>
            <a:r>
              <a:rPr lang="en-US" sz="2000" dirty="0">
                <a:solidFill>
                  <a:srgbClr val="FFFFFF"/>
                </a:solidFill>
              </a:rPr>
              <a:t> candidates versus </a:t>
            </a:r>
            <a:r>
              <a:rPr lang="en-US" sz="2400" dirty="0">
                <a:solidFill>
                  <a:srgbClr val="FFFFFF"/>
                </a:solidFill>
              </a:rPr>
              <a:t>Republican</a:t>
            </a:r>
            <a:r>
              <a:rPr lang="en-US" sz="2000" dirty="0">
                <a:solidFill>
                  <a:srgbClr val="FFFFFF"/>
                </a:solidFill>
              </a:rPr>
              <a:t> candidates.</a:t>
            </a:r>
          </a:p>
        </p:txBody>
      </p:sp>
      <p:pic>
        <p:nvPicPr>
          <p:cNvPr id="7" name="Picture 6">
            <a:extLst>
              <a:ext uri="{FF2B5EF4-FFF2-40B4-BE49-F238E27FC236}">
                <a16:creationId xmlns:a16="http://schemas.microsoft.com/office/drawing/2014/main" id="{8C3F2853-B56D-4BD5-8050-5D2DA9DBE8C8}"/>
              </a:ext>
            </a:extLst>
          </p:cNvPr>
          <p:cNvPicPr>
            <a:picLocks noChangeAspect="1"/>
          </p:cNvPicPr>
          <p:nvPr/>
        </p:nvPicPr>
        <p:blipFill rotWithShape="1">
          <a:blip r:embed="rId5"/>
          <a:srcRect t="1170"/>
          <a:stretch/>
        </p:blipFill>
        <p:spPr>
          <a:xfrm>
            <a:off x="455186" y="1078395"/>
            <a:ext cx="5581366" cy="4701209"/>
          </a:xfrm>
          <a:prstGeom prst="rect">
            <a:avLst/>
          </a:prstGeom>
        </p:spPr>
      </p:pic>
      <p:pic>
        <p:nvPicPr>
          <p:cNvPr id="10" name="Audio 9">
            <a:hlinkClick r:id="" action="ppaction://media"/>
            <a:extLst>
              <a:ext uri="{FF2B5EF4-FFF2-40B4-BE49-F238E27FC236}">
                <a16:creationId xmlns:a16="http://schemas.microsoft.com/office/drawing/2014/main" id="{33BE88A9-2F04-49C1-97DE-AADE6681E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1970295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974"/>
    </mc:Choice>
    <mc:Fallback>
      <p:transition spd="slow" advTm="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72666C7-778A-481B-8982-5C649C84B4E1}"/>
              </a:ext>
            </a:extLst>
          </p:cNvPr>
          <p:cNvSpPr>
            <a:spLocks noGrp="1"/>
          </p:cNvSpPr>
          <p:nvPr>
            <p:ph type="title"/>
          </p:nvPr>
        </p:nvSpPr>
        <p:spPr>
          <a:xfrm>
            <a:off x="601255" y="702155"/>
            <a:ext cx="3409783" cy="1300365"/>
          </a:xfrm>
        </p:spPr>
        <p:txBody>
          <a:bodyPr>
            <a:normAutofit/>
          </a:bodyPr>
          <a:lstStyle/>
          <a:p>
            <a:r>
              <a:rPr lang="en-US" dirty="0">
                <a:solidFill>
                  <a:srgbClr val="FFFFFF"/>
                </a:solidFill>
                <a:latin typeface="Gill Sans MT Condensed" panose="020B0506020104020203" pitchFamily="34" charset="0"/>
              </a:rPr>
              <a:t>Exploratory Data Analysis:</a:t>
            </a:r>
            <a:br>
              <a:rPr lang="en-US" dirty="0">
                <a:solidFill>
                  <a:srgbClr val="FFFFFF"/>
                </a:solidFill>
                <a:latin typeface="Gill Sans MT Condensed" panose="020B0506020104020203" pitchFamily="34" charset="0"/>
              </a:rPr>
            </a:br>
            <a:r>
              <a:rPr lang="en-US" dirty="0">
                <a:solidFill>
                  <a:srgbClr val="FFFFFF"/>
                </a:solidFill>
                <a:latin typeface="Gill Sans MT Condensed" panose="020B0506020104020203" pitchFamily="34" charset="0"/>
              </a:rPr>
              <a:t>Potential Interactions</a:t>
            </a:r>
          </a:p>
        </p:txBody>
      </p:sp>
      <p:sp>
        <p:nvSpPr>
          <p:cNvPr id="4" name="Content Placeholder 3">
            <a:extLst>
              <a:ext uri="{FF2B5EF4-FFF2-40B4-BE49-F238E27FC236}">
                <a16:creationId xmlns:a16="http://schemas.microsoft.com/office/drawing/2014/main" id="{99B5BA38-4E37-415E-9250-BD8B3F192170}"/>
              </a:ext>
            </a:extLst>
          </p:cNvPr>
          <p:cNvSpPr>
            <a:spLocks noGrp="1"/>
          </p:cNvSpPr>
          <p:nvPr>
            <p:ph idx="1"/>
          </p:nvPr>
        </p:nvSpPr>
        <p:spPr>
          <a:xfrm>
            <a:off x="601255" y="2177142"/>
            <a:ext cx="3409782" cy="3823607"/>
          </a:xfrm>
        </p:spPr>
        <p:txBody>
          <a:bodyPr>
            <a:normAutofit/>
          </a:bodyPr>
          <a:lstStyle/>
          <a:p>
            <a:pPr marL="0" indent="0">
              <a:spcBef>
                <a:spcPts val="0"/>
              </a:spcBef>
              <a:spcAft>
                <a:spcPts val="0"/>
              </a:spcAft>
              <a:buNone/>
            </a:pPr>
            <a:r>
              <a:rPr lang="en-US" dirty="0">
                <a:solidFill>
                  <a:srgbClr val="FFFFFF"/>
                </a:solidFill>
              </a:rPr>
              <a:t>Spending on Facebook ads is </a:t>
            </a:r>
            <a:r>
              <a:rPr lang="en-US" sz="2400" dirty="0">
                <a:solidFill>
                  <a:srgbClr val="FFFFFF"/>
                </a:solidFill>
              </a:rPr>
              <a:t>higher</a:t>
            </a:r>
            <a:r>
              <a:rPr lang="en-US" dirty="0">
                <a:solidFill>
                  <a:srgbClr val="FFFFFF"/>
                </a:solidFill>
              </a:rPr>
              <a:t> among </a:t>
            </a:r>
            <a:r>
              <a:rPr lang="en-US" sz="2400" dirty="0">
                <a:solidFill>
                  <a:srgbClr val="FFFFFF"/>
                </a:solidFill>
              </a:rPr>
              <a:t>challengers</a:t>
            </a:r>
            <a:r>
              <a:rPr lang="en-US" dirty="0">
                <a:solidFill>
                  <a:srgbClr val="FFFFFF"/>
                </a:solidFill>
              </a:rPr>
              <a:t> – </a:t>
            </a:r>
            <a:r>
              <a:rPr lang="en-US" sz="2400" b="1" i="1" dirty="0">
                <a:solidFill>
                  <a:srgbClr val="FFFFFF"/>
                </a:solidFill>
              </a:rPr>
              <a:t>but only in competitive races</a:t>
            </a:r>
            <a:r>
              <a:rPr lang="en-US" dirty="0">
                <a:solidFill>
                  <a:srgbClr val="FFFFFF"/>
                </a:solidFill>
              </a:rPr>
              <a:t>. Otherwise, incumbents’ spending is higher.</a:t>
            </a:r>
          </a:p>
        </p:txBody>
      </p:sp>
      <p:pic>
        <p:nvPicPr>
          <p:cNvPr id="2" name="Picture 1">
            <a:extLst>
              <a:ext uri="{FF2B5EF4-FFF2-40B4-BE49-F238E27FC236}">
                <a16:creationId xmlns:a16="http://schemas.microsoft.com/office/drawing/2014/main" id="{88C109E4-CC7E-4486-8442-7EFF2568DE3D}"/>
              </a:ext>
            </a:extLst>
          </p:cNvPr>
          <p:cNvPicPr>
            <a:picLocks noChangeAspect="1"/>
          </p:cNvPicPr>
          <p:nvPr/>
        </p:nvPicPr>
        <p:blipFill rotWithShape="1">
          <a:blip r:embed="rId5"/>
          <a:srcRect t="1281"/>
          <a:stretch/>
        </p:blipFill>
        <p:spPr>
          <a:xfrm>
            <a:off x="4452735" y="738256"/>
            <a:ext cx="7292732" cy="5381487"/>
          </a:xfrm>
          <a:prstGeom prst="rect">
            <a:avLst/>
          </a:prstGeom>
        </p:spPr>
      </p:pic>
      <p:pic>
        <p:nvPicPr>
          <p:cNvPr id="9" name="Audio 8">
            <a:hlinkClick r:id="" action="ppaction://media"/>
            <a:extLst>
              <a:ext uri="{FF2B5EF4-FFF2-40B4-BE49-F238E27FC236}">
                <a16:creationId xmlns:a16="http://schemas.microsoft.com/office/drawing/2014/main" id="{22FAAECE-032C-493D-9BF4-A27F560EE1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4278912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345"/>
    </mc:Choice>
    <mc:Fallback>
      <p:transition spd="slow" advTm="10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772666C7-778A-481B-8982-5C649C84B4E1}"/>
              </a:ext>
            </a:extLst>
          </p:cNvPr>
          <p:cNvSpPr>
            <a:spLocks noGrp="1"/>
          </p:cNvSpPr>
          <p:nvPr>
            <p:ph type="title"/>
          </p:nvPr>
        </p:nvSpPr>
        <p:spPr>
          <a:xfrm>
            <a:off x="601255" y="702155"/>
            <a:ext cx="3409783" cy="1300365"/>
          </a:xfrm>
        </p:spPr>
        <p:txBody>
          <a:bodyPr>
            <a:normAutofit/>
          </a:bodyPr>
          <a:lstStyle/>
          <a:p>
            <a:r>
              <a:rPr lang="en-US" dirty="0">
                <a:solidFill>
                  <a:srgbClr val="FFFFFF"/>
                </a:solidFill>
                <a:latin typeface="Gill Sans MT Condensed" panose="020B0506020104020203" pitchFamily="34" charset="0"/>
              </a:rPr>
              <a:t>Exploratory Data Analysis:</a:t>
            </a:r>
            <a:br>
              <a:rPr lang="en-US" dirty="0">
                <a:solidFill>
                  <a:srgbClr val="FFFFFF"/>
                </a:solidFill>
                <a:latin typeface="Gill Sans MT Condensed" panose="020B0506020104020203" pitchFamily="34" charset="0"/>
              </a:rPr>
            </a:br>
            <a:r>
              <a:rPr lang="en-US" dirty="0">
                <a:solidFill>
                  <a:srgbClr val="FFFFFF"/>
                </a:solidFill>
                <a:latin typeface="Gill Sans MT Condensed" panose="020B0506020104020203" pitchFamily="34" charset="0"/>
              </a:rPr>
              <a:t>Potential Interactions</a:t>
            </a:r>
          </a:p>
        </p:txBody>
      </p:sp>
      <p:sp>
        <p:nvSpPr>
          <p:cNvPr id="4" name="Content Placeholder 3">
            <a:extLst>
              <a:ext uri="{FF2B5EF4-FFF2-40B4-BE49-F238E27FC236}">
                <a16:creationId xmlns:a16="http://schemas.microsoft.com/office/drawing/2014/main" id="{99B5BA38-4E37-415E-9250-BD8B3F192170}"/>
              </a:ext>
            </a:extLst>
          </p:cNvPr>
          <p:cNvSpPr>
            <a:spLocks noGrp="1"/>
          </p:cNvSpPr>
          <p:nvPr>
            <p:ph idx="1"/>
          </p:nvPr>
        </p:nvSpPr>
        <p:spPr>
          <a:xfrm>
            <a:off x="601255" y="2177142"/>
            <a:ext cx="3409782" cy="3823607"/>
          </a:xfrm>
        </p:spPr>
        <p:txBody>
          <a:bodyPr>
            <a:normAutofit/>
          </a:bodyPr>
          <a:lstStyle/>
          <a:p>
            <a:pPr marL="0" indent="0">
              <a:buNone/>
            </a:pPr>
            <a:r>
              <a:rPr lang="en-US" dirty="0">
                <a:solidFill>
                  <a:srgbClr val="FFFFFF"/>
                </a:solidFill>
              </a:rPr>
              <a:t>Spending on Facebook ads is </a:t>
            </a:r>
            <a:r>
              <a:rPr lang="en-US" sz="2400" dirty="0">
                <a:solidFill>
                  <a:srgbClr val="FFFFFF"/>
                </a:solidFill>
              </a:rPr>
              <a:t>higher</a:t>
            </a:r>
            <a:r>
              <a:rPr lang="en-US" dirty="0">
                <a:solidFill>
                  <a:srgbClr val="FFFFFF"/>
                </a:solidFill>
              </a:rPr>
              <a:t> among </a:t>
            </a:r>
            <a:r>
              <a:rPr lang="en-US" sz="2400" dirty="0">
                <a:solidFill>
                  <a:srgbClr val="FFFFFF"/>
                </a:solidFill>
              </a:rPr>
              <a:t>challengers</a:t>
            </a:r>
            <a:r>
              <a:rPr lang="en-US" dirty="0">
                <a:solidFill>
                  <a:srgbClr val="FFFFFF"/>
                </a:solidFill>
              </a:rPr>
              <a:t> – </a:t>
            </a:r>
            <a:r>
              <a:rPr lang="en-US" sz="2400" b="1" i="1" dirty="0">
                <a:solidFill>
                  <a:srgbClr val="FFFFFF"/>
                </a:solidFill>
              </a:rPr>
              <a:t>but only among Democratic challengers</a:t>
            </a:r>
            <a:r>
              <a:rPr lang="en-US" dirty="0">
                <a:solidFill>
                  <a:srgbClr val="FFFFFF"/>
                </a:solidFill>
              </a:rPr>
              <a:t>. Among Republicans, incumbents’ spending is higher.</a:t>
            </a:r>
          </a:p>
        </p:txBody>
      </p:sp>
      <p:pic>
        <p:nvPicPr>
          <p:cNvPr id="6" name="Picture 5">
            <a:extLst>
              <a:ext uri="{FF2B5EF4-FFF2-40B4-BE49-F238E27FC236}">
                <a16:creationId xmlns:a16="http://schemas.microsoft.com/office/drawing/2014/main" id="{E2379E5A-F784-4F56-A2EC-3189E64F5851}"/>
              </a:ext>
            </a:extLst>
          </p:cNvPr>
          <p:cNvPicPr>
            <a:picLocks noChangeAspect="1"/>
          </p:cNvPicPr>
          <p:nvPr/>
        </p:nvPicPr>
        <p:blipFill rotWithShape="1">
          <a:blip r:embed="rId5"/>
          <a:srcRect l="754" t="592"/>
          <a:stretch/>
        </p:blipFill>
        <p:spPr>
          <a:xfrm>
            <a:off x="5784574" y="770283"/>
            <a:ext cx="4731026" cy="5526245"/>
          </a:xfrm>
          <a:prstGeom prst="rect">
            <a:avLst/>
          </a:prstGeom>
        </p:spPr>
      </p:pic>
      <p:pic>
        <p:nvPicPr>
          <p:cNvPr id="10" name="Audio 9">
            <a:hlinkClick r:id="" action="ppaction://media"/>
            <a:extLst>
              <a:ext uri="{FF2B5EF4-FFF2-40B4-BE49-F238E27FC236}">
                <a16:creationId xmlns:a16="http://schemas.microsoft.com/office/drawing/2014/main" id="{F8039731-D39C-4034-913D-C32DE23B88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3992262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907"/>
    </mc:Choice>
    <mc:Fallback>
      <p:transition spd="slow" advTm="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AEA9A3-0AB1-4591-A451-B5E41C49ADB2}"/>
              </a:ext>
            </a:extLst>
          </p:cNvPr>
          <p:cNvSpPr>
            <a:spLocks noGrp="1"/>
          </p:cNvSpPr>
          <p:nvPr>
            <p:ph type="body" idx="1"/>
          </p:nvPr>
        </p:nvSpPr>
        <p:spPr>
          <a:xfrm>
            <a:off x="653636" y="1972000"/>
            <a:ext cx="5194769" cy="557784"/>
          </a:xfrm>
        </p:spPr>
        <p:txBody>
          <a:bodyPr/>
          <a:lstStyle/>
          <a:p>
            <a:pPr algn="ctr"/>
            <a:r>
              <a:rPr lang="en-US" sz="2800" b="1" dirty="0">
                <a:solidFill>
                  <a:schemeClr val="tx1">
                    <a:lumMod val="50000"/>
                    <a:lumOff val="50000"/>
                  </a:schemeClr>
                </a:solidFill>
                <a:latin typeface="+mj-lt"/>
              </a:rPr>
              <a:t>Basic Model</a:t>
            </a:r>
          </a:p>
        </p:txBody>
      </p:sp>
      <p:graphicFrame>
        <p:nvGraphicFramePr>
          <p:cNvPr id="10" name="Table 10">
            <a:extLst>
              <a:ext uri="{FF2B5EF4-FFF2-40B4-BE49-F238E27FC236}">
                <a16:creationId xmlns:a16="http://schemas.microsoft.com/office/drawing/2014/main" id="{F3104074-1A23-41D7-9C39-C0BD4F8D8A43}"/>
              </a:ext>
            </a:extLst>
          </p:cNvPr>
          <p:cNvGraphicFramePr>
            <a:graphicFrameLocks noGrp="1"/>
          </p:cNvGraphicFramePr>
          <p:nvPr>
            <p:ph sz="half" idx="2"/>
            <p:extLst>
              <p:ext uri="{D42A27DB-BD31-4B8C-83A1-F6EECF244321}">
                <p14:modId xmlns:p14="http://schemas.microsoft.com/office/powerpoint/2010/main" val="3772356993"/>
              </p:ext>
            </p:extLst>
          </p:nvPr>
        </p:nvGraphicFramePr>
        <p:xfrm>
          <a:off x="653636" y="2529784"/>
          <a:ext cx="5303410" cy="2621280"/>
        </p:xfrm>
        <a:graphic>
          <a:graphicData uri="http://schemas.openxmlformats.org/drawingml/2006/table">
            <a:tbl>
              <a:tblPr firstRow="1" bandRow="1">
                <a:tableStyleId>{5C22544A-7EE6-4342-B048-85BDC9FD1C3A}</a:tableStyleId>
              </a:tblPr>
              <a:tblGrid>
                <a:gridCol w="2651705">
                  <a:extLst>
                    <a:ext uri="{9D8B030D-6E8A-4147-A177-3AD203B41FA5}">
                      <a16:colId xmlns:a16="http://schemas.microsoft.com/office/drawing/2014/main" val="4229005571"/>
                    </a:ext>
                  </a:extLst>
                </a:gridCol>
                <a:gridCol w="2651705">
                  <a:extLst>
                    <a:ext uri="{9D8B030D-6E8A-4147-A177-3AD203B41FA5}">
                      <a16:colId xmlns:a16="http://schemas.microsoft.com/office/drawing/2014/main" val="3099642155"/>
                    </a:ext>
                  </a:extLst>
                </a:gridCol>
              </a:tblGrid>
              <a:tr h="370840">
                <a:tc>
                  <a:txBody>
                    <a:bodyPr/>
                    <a:lstStyle/>
                    <a:p>
                      <a:r>
                        <a:rPr lang="en-US" sz="2000" dirty="0">
                          <a:latin typeface="+mn-lt"/>
                        </a:rPr>
                        <a:t>Variable</a:t>
                      </a:r>
                    </a:p>
                  </a:txBody>
                  <a:tcPr/>
                </a:tc>
                <a:tc>
                  <a:txBody>
                    <a:bodyPr/>
                    <a:lstStyle/>
                    <a:p>
                      <a:r>
                        <a:rPr lang="en-US" sz="2000" dirty="0"/>
                        <a:t>Description</a:t>
                      </a:r>
                    </a:p>
                  </a:txBody>
                  <a:tcPr/>
                </a:tc>
                <a:extLst>
                  <a:ext uri="{0D108BD9-81ED-4DB2-BD59-A6C34878D82A}">
                    <a16:rowId xmlns:a16="http://schemas.microsoft.com/office/drawing/2014/main" val="347784672"/>
                  </a:ext>
                </a:extLst>
              </a:tr>
              <a:tr h="370840">
                <a:tc>
                  <a:txBody>
                    <a:bodyPr/>
                    <a:lstStyle/>
                    <a:p>
                      <a:r>
                        <a:rPr lang="en-US" sz="1400" dirty="0">
                          <a:latin typeface="+mn-lt"/>
                        </a:rPr>
                        <a:t>Year</a:t>
                      </a:r>
                    </a:p>
                  </a:txBody>
                  <a:tcPr anchor="ctr"/>
                </a:tc>
                <a:tc>
                  <a:txBody>
                    <a:bodyPr/>
                    <a:lstStyle/>
                    <a:p>
                      <a:r>
                        <a:rPr lang="en-US" sz="1200" dirty="0">
                          <a:solidFill>
                            <a:srgbClr val="C00000"/>
                          </a:solidFill>
                          <a:latin typeface="+mn-lt"/>
                        </a:rPr>
                        <a:t>2018</a:t>
                      </a:r>
                      <a:r>
                        <a:rPr lang="en-US" sz="1200" dirty="0">
                          <a:latin typeface="+mn-lt"/>
                        </a:rPr>
                        <a:t> or 2020</a:t>
                      </a:r>
                    </a:p>
                  </a:txBody>
                  <a:tcPr anchor="ctr"/>
                </a:tc>
                <a:extLst>
                  <a:ext uri="{0D108BD9-81ED-4DB2-BD59-A6C34878D82A}">
                    <a16:rowId xmlns:a16="http://schemas.microsoft.com/office/drawing/2014/main" val="93944565"/>
                  </a:ext>
                </a:extLst>
              </a:tr>
              <a:tr h="370840">
                <a:tc>
                  <a:txBody>
                    <a:bodyPr/>
                    <a:lstStyle/>
                    <a:p>
                      <a:r>
                        <a:rPr lang="en-US" sz="1400" dirty="0">
                          <a:latin typeface="+mn-lt"/>
                        </a:rPr>
                        <a:t>Party</a:t>
                      </a:r>
                    </a:p>
                  </a:txBody>
                  <a:tcPr anchor="ctr"/>
                </a:tc>
                <a:tc>
                  <a:txBody>
                    <a:bodyPr/>
                    <a:lstStyle/>
                    <a:p>
                      <a:r>
                        <a:rPr lang="en-US" sz="1200" dirty="0">
                          <a:solidFill>
                            <a:srgbClr val="C00000"/>
                          </a:solidFill>
                          <a:latin typeface="+mn-lt"/>
                        </a:rPr>
                        <a:t>Democratic</a:t>
                      </a:r>
                      <a:r>
                        <a:rPr lang="en-US" sz="1200" dirty="0">
                          <a:latin typeface="+mn-lt"/>
                        </a:rPr>
                        <a:t> or Republican</a:t>
                      </a:r>
                    </a:p>
                  </a:txBody>
                  <a:tcPr anchor="ctr"/>
                </a:tc>
                <a:extLst>
                  <a:ext uri="{0D108BD9-81ED-4DB2-BD59-A6C34878D82A}">
                    <a16:rowId xmlns:a16="http://schemas.microsoft.com/office/drawing/2014/main" val="2815704810"/>
                  </a:ext>
                </a:extLst>
              </a:tr>
              <a:tr h="370840">
                <a:tc>
                  <a:txBody>
                    <a:bodyPr/>
                    <a:lstStyle/>
                    <a:p>
                      <a:r>
                        <a:rPr lang="en-US" sz="1400" dirty="0"/>
                        <a:t>Special Election</a:t>
                      </a:r>
                    </a:p>
                  </a:txBody>
                  <a:tcPr anchor="ctr"/>
                </a:tc>
                <a:tc>
                  <a:txBody>
                    <a:bodyPr/>
                    <a:lstStyle/>
                    <a:p>
                      <a:r>
                        <a:rPr lang="en-US" sz="1200" dirty="0">
                          <a:solidFill>
                            <a:srgbClr val="C00000"/>
                          </a:solidFill>
                        </a:rPr>
                        <a:t>No</a:t>
                      </a:r>
                      <a:r>
                        <a:rPr lang="en-US" sz="1200" dirty="0"/>
                        <a:t> or Yes</a:t>
                      </a:r>
                    </a:p>
                  </a:txBody>
                  <a:tcPr anchor="ctr"/>
                </a:tc>
                <a:extLst>
                  <a:ext uri="{0D108BD9-81ED-4DB2-BD59-A6C34878D82A}">
                    <a16:rowId xmlns:a16="http://schemas.microsoft.com/office/drawing/2014/main" val="2969194576"/>
                  </a:ext>
                </a:extLst>
              </a:tr>
              <a:tr h="370840">
                <a:tc>
                  <a:txBody>
                    <a:bodyPr/>
                    <a:lstStyle/>
                    <a:p>
                      <a:r>
                        <a:rPr lang="en-US" sz="1400" dirty="0"/>
                        <a:t>Incumbency Status</a:t>
                      </a:r>
                    </a:p>
                  </a:txBody>
                  <a:tcPr anchor="ctr"/>
                </a:tc>
                <a:tc>
                  <a:txBody>
                    <a:bodyPr/>
                    <a:lstStyle/>
                    <a:p>
                      <a:r>
                        <a:rPr lang="en-US" sz="1200" dirty="0">
                          <a:solidFill>
                            <a:srgbClr val="C00000"/>
                          </a:solidFill>
                        </a:rPr>
                        <a:t>Incumbent</a:t>
                      </a:r>
                      <a:r>
                        <a:rPr lang="en-US" sz="1200" dirty="0"/>
                        <a:t> or Challenger or Open</a:t>
                      </a:r>
                    </a:p>
                  </a:txBody>
                  <a:tcPr anchor="ctr"/>
                </a:tc>
                <a:extLst>
                  <a:ext uri="{0D108BD9-81ED-4DB2-BD59-A6C34878D82A}">
                    <a16:rowId xmlns:a16="http://schemas.microsoft.com/office/drawing/2014/main" val="2795840911"/>
                  </a:ext>
                </a:extLst>
              </a:tr>
              <a:tr h="370840">
                <a:tc>
                  <a:txBody>
                    <a:bodyPr/>
                    <a:lstStyle/>
                    <a:p>
                      <a:r>
                        <a:rPr lang="en-US" sz="1400" dirty="0"/>
                        <a:t>Competitiveness Rating</a:t>
                      </a:r>
                    </a:p>
                  </a:txBody>
                  <a:tcPr anchor="ctr"/>
                </a:tc>
                <a:tc>
                  <a:txBody>
                    <a:bodyPr/>
                    <a:lstStyle/>
                    <a:p>
                      <a:r>
                        <a:rPr lang="en-US" sz="1200" dirty="0">
                          <a:solidFill>
                            <a:srgbClr val="C00000"/>
                          </a:solidFill>
                        </a:rPr>
                        <a:t>Safe</a:t>
                      </a:r>
                      <a:r>
                        <a:rPr lang="en-US" sz="1200" dirty="0"/>
                        <a:t> or Lean or Tossup</a:t>
                      </a:r>
                    </a:p>
                  </a:txBody>
                  <a:tcPr anchor="ctr"/>
                </a:tc>
                <a:extLst>
                  <a:ext uri="{0D108BD9-81ED-4DB2-BD59-A6C34878D82A}">
                    <a16:rowId xmlns:a16="http://schemas.microsoft.com/office/drawing/2014/main" val="252564569"/>
                  </a:ext>
                </a:extLst>
              </a:tr>
              <a:tr h="370840">
                <a:tc>
                  <a:txBody>
                    <a:bodyPr/>
                    <a:lstStyle/>
                    <a:p>
                      <a:r>
                        <a:rPr lang="en-US" sz="1400" dirty="0"/>
                        <a:t>Election Outcome</a:t>
                      </a:r>
                    </a:p>
                  </a:txBody>
                  <a:tcPr anchor="ctr"/>
                </a:tc>
                <a:tc>
                  <a:txBody>
                    <a:bodyPr/>
                    <a:lstStyle/>
                    <a:p>
                      <a:r>
                        <a:rPr lang="en-US" sz="1200" dirty="0">
                          <a:solidFill>
                            <a:srgbClr val="C00000"/>
                          </a:solidFill>
                        </a:rPr>
                        <a:t>Lost</a:t>
                      </a:r>
                      <a:r>
                        <a:rPr lang="en-US" sz="1200" dirty="0"/>
                        <a:t> or Won or Runoff</a:t>
                      </a:r>
                    </a:p>
                  </a:txBody>
                  <a:tcPr anchor="ctr"/>
                </a:tc>
                <a:extLst>
                  <a:ext uri="{0D108BD9-81ED-4DB2-BD59-A6C34878D82A}">
                    <a16:rowId xmlns:a16="http://schemas.microsoft.com/office/drawing/2014/main" val="1478040743"/>
                  </a:ext>
                </a:extLst>
              </a:tr>
            </a:tbl>
          </a:graphicData>
        </a:graphic>
      </p:graphicFrame>
      <p:sp>
        <p:nvSpPr>
          <p:cNvPr id="11" name="Text Placeholder 5">
            <a:extLst>
              <a:ext uri="{FF2B5EF4-FFF2-40B4-BE49-F238E27FC236}">
                <a16:creationId xmlns:a16="http://schemas.microsoft.com/office/drawing/2014/main" id="{212D1F99-DFBD-4743-AFAE-01EEBF1FEE03}"/>
              </a:ext>
            </a:extLst>
          </p:cNvPr>
          <p:cNvSpPr txBox="1">
            <a:spLocks/>
          </p:cNvSpPr>
          <p:nvPr/>
        </p:nvSpPr>
        <p:spPr>
          <a:xfrm>
            <a:off x="6343595" y="1972000"/>
            <a:ext cx="5194769" cy="557784"/>
          </a:xfrm>
          <a:prstGeom prst="rect">
            <a:avLst/>
          </a:prstGeom>
        </p:spPr>
        <p:txBody>
          <a:bodyPr vert="horz" lIns="91440" tIns="45720" rIns="91440" bIns="45720" rtlCol="0" anchor="ctr">
            <a:no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sz="2800" b="1" dirty="0">
                <a:solidFill>
                  <a:schemeClr val="tx1">
                    <a:lumMod val="50000"/>
                    <a:lumOff val="50000"/>
                  </a:schemeClr>
                </a:solidFill>
                <a:latin typeface="+mj-lt"/>
              </a:rPr>
              <a:t>Model with Interactions</a:t>
            </a:r>
          </a:p>
        </p:txBody>
      </p:sp>
      <p:graphicFrame>
        <p:nvGraphicFramePr>
          <p:cNvPr id="12" name="Table 10">
            <a:extLst>
              <a:ext uri="{FF2B5EF4-FFF2-40B4-BE49-F238E27FC236}">
                <a16:creationId xmlns:a16="http://schemas.microsoft.com/office/drawing/2014/main" id="{33F7A601-36A9-4A7A-8F7E-75AAD5625982}"/>
              </a:ext>
            </a:extLst>
          </p:cNvPr>
          <p:cNvGraphicFramePr>
            <a:graphicFrameLocks/>
          </p:cNvGraphicFramePr>
          <p:nvPr>
            <p:extLst>
              <p:ext uri="{D42A27DB-BD31-4B8C-83A1-F6EECF244321}">
                <p14:modId xmlns:p14="http://schemas.microsoft.com/office/powerpoint/2010/main" val="105604193"/>
              </p:ext>
            </p:extLst>
          </p:nvPr>
        </p:nvGraphicFramePr>
        <p:xfrm>
          <a:off x="6343595" y="2529784"/>
          <a:ext cx="5303410" cy="3718560"/>
        </p:xfrm>
        <a:graphic>
          <a:graphicData uri="http://schemas.openxmlformats.org/drawingml/2006/table">
            <a:tbl>
              <a:tblPr firstRow="1" bandRow="1">
                <a:tableStyleId>{5C22544A-7EE6-4342-B048-85BDC9FD1C3A}</a:tableStyleId>
              </a:tblPr>
              <a:tblGrid>
                <a:gridCol w="2651705">
                  <a:extLst>
                    <a:ext uri="{9D8B030D-6E8A-4147-A177-3AD203B41FA5}">
                      <a16:colId xmlns:a16="http://schemas.microsoft.com/office/drawing/2014/main" val="4229005571"/>
                    </a:ext>
                  </a:extLst>
                </a:gridCol>
                <a:gridCol w="2651705">
                  <a:extLst>
                    <a:ext uri="{9D8B030D-6E8A-4147-A177-3AD203B41FA5}">
                      <a16:colId xmlns:a16="http://schemas.microsoft.com/office/drawing/2014/main" val="3099642155"/>
                    </a:ext>
                  </a:extLst>
                </a:gridCol>
              </a:tblGrid>
              <a:tr h="370840">
                <a:tc>
                  <a:txBody>
                    <a:bodyPr/>
                    <a:lstStyle/>
                    <a:p>
                      <a:r>
                        <a:rPr lang="en-US" sz="2000" dirty="0">
                          <a:latin typeface="+mn-lt"/>
                        </a:rPr>
                        <a:t>Variable</a:t>
                      </a:r>
                    </a:p>
                  </a:txBody>
                  <a:tcPr/>
                </a:tc>
                <a:tc>
                  <a:txBody>
                    <a:bodyPr/>
                    <a:lstStyle/>
                    <a:p>
                      <a:r>
                        <a:rPr lang="en-US" sz="2000" dirty="0"/>
                        <a:t>Description</a:t>
                      </a:r>
                    </a:p>
                  </a:txBody>
                  <a:tcPr/>
                </a:tc>
                <a:extLst>
                  <a:ext uri="{0D108BD9-81ED-4DB2-BD59-A6C34878D82A}">
                    <a16:rowId xmlns:a16="http://schemas.microsoft.com/office/drawing/2014/main" val="347784672"/>
                  </a:ext>
                </a:extLst>
              </a:tr>
              <a:tr h="370840">
                <a:tc>
                  <a:txBody>
                    <a:bodyPr/>
                    <a:lstStyle/>
                    <a:p>
                      <a:r>
                        <a:rPr lang="en-US" sz="1400" dirty="0">
                          <a:latin typeface="+mn-lt"/>
                        </a:rPr>
                        <a:t>Year</a:t>
                      </a:r>
                    </a:p>
                  </a:txBody>
                  <a:tcPr anchor="ctr"/>
                </a:tc>
                <a:tc>
                  <a:txBody>
                    <a:bodyPr/>
                    <a:lstStyle/>
                    <a:p>
                      <a:r>
                        <a:rPr lang="en-US" sz="1200" dirty="0">
                          <a:solidFill>
                            <a:srgbClr val="C00000"/>
                          </a:solidFill>
                          <a:latin typeface="+mn-lt"/>
                        </a:rPr>
                        <a:t>2018</a:t>
                      </a:r>
                      <a:r>
                        <a:rPr lang="en-US" sz="1200" dirty="0">
                          <a:latin typeface="+mn-lt"/>
                        </a:rPr>
                        <a:t> or 2020</a:t>
                      </a:r>
                    </a:p>
                  </a:txBody>
                  <a:tcPr anchor="ctr"/>
                </a:tc>
                <a:extLst>
                  <a:ext uri="{0D108BD9-81ED-4DB2-BD59-A6C34878D82A}">
                    <a16:rowId xmlns:a16="http://schemas.microsoft.com/office/drawing/2014/main" val="93944565"/>
                  </a:ext>
                </a:extLst>
              </a:tr>
              <a:tr h="370840">
                <a:tc>
                  <a:txBody>
                    <a:bodyPr/>
                    <a:lstStyle/>
                    <a:p>
                      <a:r>
                        <a:rPr lang="en-US" sz="1400" dirty="0">
                          <a:latin typeface="+mn-lt"/>
                        </a:rPr>
                        <a:t>Party</a:t>
                      </a:r>
                    </a:p>
                  </a:txBody>
                  <a:tcPr anchor="ctr"/>
                </a:tc>
                <a:tc>
                  <a:txBody>
                    <a:bodyPr/>
                    <a:lstStyle/>
                    <a:p>
                      <a:r>
                        <a:rPr lang="en-US" sz="1200" dirty="0">
                          <a:solidFill>
                            <a:srgbClr val="C00000"/>
                          </a:solidFill>
                          <a:latin typeface="+mn-lt"/>
                        </a:rPr>
                        <a:t>Democratic</a:t>
                      </a:r>
                      <a:r>
                        <a:rPr lang="en-US" sz="1200" dirty="0">
                          <a:latin typeface="+mn-lt"/>
                        </a:rPr>
                        <a:t> or Republican</a:t>
                      </a:r>
                    </a:p>
                  </a:txBody>
                  <a:tcPr anchor="ctr"/>
                </a:tc>
                <a:extLst>
                  <a:ext uri="{0D108BD9-81ED-4DB2-BD59-A6C34878D82A}">
                    <a16:rowId xmlns:a16="http://schemas.microsoft.com/office/drawing/2014/main" val="2815704810"/>
                  </a:ext>
                </a:extLst>
              </a:tr>
              <a:tr h="370840">
                <a:tc>
                  <a:txBody>
                    <a:bodyPr/>
                    <a:lstStyle/>
                    <a:p>
                      <a:r>
                        <a:rPr lang="en-US" sz="1400" dirty="0"/>
                        <a:t>Special Election</a:t>
                      </a:r>
                    </a:p>
                  </a:txBody>
                  <a:tcPr anchor="ctr"/>
                </a:tc>
                <a:tc>
                  <a:txBody>
                    <a:bodyPr/>
                    <a:lstStyle/>
                    <a:p>
                      <a:r>
                        <a:rPr lang="en-US" sz="1200" dirty="0">
                          <a:solidFill>
                            <a:srgbClr val="C00000"/>
                          </a:solidFill>
                        </a:rPr>
                        <a:t>No</a:t>
                      </a:r>
                      <a:r>
                        <a:rPr lang="en-US" sz="1200" dirty="0"/>
                        <a:t> or Yes</a:t>
                      </a:r>
                    </a:p>
                  </a:txBody>
                  <a:tcPr anchor="ctr"/>
                </a:tc>
                <a:extLst>
                  <a:ext uri="{0D108BD9-81ED-4DB2-BD59-A6C34878D82A}">
                    <a16:rowId xmlns:a16="http://schemas.microsoft.com/office/drawing/2014/main" val="2969194576"/>
                  </a:ext>
                </a:extLst>
              </a:tr>
              <a:tr h="370840">
                <a:tc>
                  <a:txBody>
                    <a:bodyPr/>
                    <a:lstStyle/>
                    <a:p>
                      <a:r>
                        <a:rPr lang="en-US" sz="1400" dirty="0"/>
                        <a:t>Incumbency Status</a:t>
                      </a:r>
                    </a:p>
                  </a:txBody>
                  <a:tcPr anchor="ctr"/>
                </a:tc>
                <a:tc>
                  <a:txBody>
                    <a:bodyPr/>
                    <a:lstStyle/>
                    <a:p>
                      <a:r>
                        <a:rPr lang="en-US" sz="1200" dirty="0">
                          <a:solidFill>
                            <a:srgbClr val="C00000"/>
                          </a:solidFill>
                        </a:rPr>
                        <a:t>Incumbent</a:t>
                      </a:r>
                      <a:r>
                        <a:rPr lang="en-US" sz="1200" dirty="0"/>
                        <a:t> or Challenger or Open</a:t>
                      </a:r>
                    </a:p>
                  </a:txBody>
                  <a:tcPr anchor="ctr"/>
                </a:tc>
                <a:extLst>
                  <a:ext uri="{0D108BD9-81ED-4DB2-BD59-A6C34878D82A}">
                    <a16:rowId xmlns:a16="http://schemas.microsoft.com/office/drawing/2014/main" val="2795840911"/>
                  </a:ext>
                </a:extLst>
              </a:tr>
              <a:tr h="370840">
                <a:tc>
                  <a:txBody>
                    <a:bodyPr/>
                    <a:lstStyle/>
                    <a:p>
                      <a:r>
                        <a:rPr lang="en-US" sz="1400" dirty="0"/>
                        <a:t>Competitiveness Rating</a:t>
                      </a:r>
                    </a:p>
                  </a:txBody>
                  <a:tcPr anchor="ctr"/>
                </a:tc>
                <a:tc>
                  <a:txBody>
                    <a:bodyPr/>
                    <a:lstStyle/>
                    <a:p>
                      <a:r>
                        <a:rPr lang="en-US" sz="1200" dirty="0">
                          <a:solidFill>
                            <a:srgbClr val="C00000"/>
                          </a:solidFill>
                        </a:rPr>
                        <a:t>Safe</a:t>
                      </a:r>
                      <a:r>
                        <a:rPr lang="en-US" sz="1200" dirty="0"/>
                        <a:t> or Lean or Tossup</a:t>
                      </a:r>
                    </a:p>
                  </a:txBody>
                  <a:tcPr anchor="ctr"/>
                </a:tc>
                <a:extLst>
                  <a:ext uri="{0D108BD9-81ED-4DB2-BD59-A6C34878D82A}">
                    <a16:rowId xmlns:a16="http://schemas.microsoft.com/office/drawing/2014/main" val="252564569"/>
                  </a:ext>
                </a:extLst>
              </a:tr>
              <a:tr h="370840">
                <a:tc>
                  <a:txBody>
                    <a:bodyPr/>
                    <a:lstStyle/>
                    <a:p>
                      <a:r>
                        <a:rPr lang="en-US" sz="1400" dirty="0"/>
                        <a:t>Election Outcome</a:t>
                      </a:r>
                    </a:p>
                  </a:txBody>
                  <a:tcPr anchor="ctr"/>
                </a:tc>
                <a:tc>
                  <a:txBody>
                    <a:bodyPr/>
                    <a:lstStyle/>
                    <a:p>
                      <a:r>
                        <a:rPr lang="en-US" sz="1200" dirty="0">
                          <a:solidFill>
                            <a:srgbClr val="C00000"/>
                          </a:solidFill>
                        </a:rPr>
                        <a:t>Lost</a:t>
                      </a:r>
                      <a:r>
                        <a:rPr lang="en-US" sz="1200" dirty="0"/>
                        <a:t> or Won or Runoff</a:t>
                      </a:r>
                    </a:p>
                  </a:txBody>
                  <a:tcPr anchor="ctr"/>
                </a:tc>
                <a:extLst>
                  <a:ext uri="{0D108BD9-81ED-4DB2-BD59-A6C34878D82A}">
                    <a16:rowId xmlns:a16="http://schemas.microsoft.com/office/drawing/2014/main" val="1478040743"/>
                  </a:ext>
                </a:extLst>
              </a:tr>
              <a:tr h="370840">
                <a:tc>
                  <a:txBody>
                    <a:bodyPr/>
                    <a:lstStyle/>
                    <a:p>
                      <a:r>
                        <a:rPr lang="en-US" sz="1400" dirty="0"/>
                        <a:t>Party * Incumbency Status</a:t>
                      </a:r>
                    </a:p>
                  </a:txBody>
                  <a:tcPr anchor="ctr"/>
                </a:tc>
                <a:tc>
                  <a:txBody>
                    <a:bodyPr/>
                    <a:lstStyle/>
                    <a:p>
                      <a:r>
                        <a:rPr lang="en-US" sz="1200" dirty="0">
                          <a:solidFill>
                            <a:srgbClr val="C00000"/>
                          </a:solidFill>
                        </a:rPr>
                        <a:t>Democratic Incumbent </a:t>
                      </a:r>
                      <a:r>
                        <a:rPr lang="en-US" sz="1200" dirty="0"/>
                        <a:t>vs</a:t>
                      </a:r>
                    </a:p>
                    <a:p>
                      <a:r>
                        <a:rPr lang="en-US" sz="1200" dirty="0"/>
                        <a:t>Republican Challenger</a:t>
                      </a:r>
                    </a:p>
                  </a:txBody>
                  <a:tcPr anchor="ctr"/>
                </a:tc>
                <a:extLst>
                  <a:ext uri="{0D108BD9-81ED-4DB2-BD59-A6C34878D82A}">
                    <a16:rowId xmlns:a16="http://schemas.microsoft.com/office/drawing/2014/main" val="3664046605"/>
                  </a:ext>
                </a:extLst>
              </a:tr>
              <a:tr h="370840">
                <a:tc>
                  <a:txBody>
                    <a:bodyPr/>
                    <a:lstStyle/>
                    <a:p>
                      <a:r>
                        <a:rPr lang="en-US" sz="1400" dirty="0"/>
                        <a:t>Competitiveness * Incumbency Status</a:t>
                      </a:r>
                    </a:p>
                  </a:txBody>
                  <a:tcPr anchor="ctr"/>
                </a:tc>
                <a:tc>
                  <a:txBody>
                    <a:bodyPr/>
                    <a:lstStyle/>
                    <a:p>
                      <a:r>
                        <a:rPr lang="en-US" sz="1200" dirty="0">
                          <a:solidFill>
                            <a:srgbClr val="C00000"/>
                          </a:solidFill>
                        </a:rPr>
                        <a:t>Safe Incumbent </a:t>
                      </a:r>
                      <a:r>
                        <a:rPr lang="en-US" sz="1200" dirty="0"/>
                        <a:t>vs</a:t>
                      </a:r>
                    </a:p>
                    <a:p>
                      <a:r>
                        <a:rPr lang="en-US" sz="1200" dirty="0"/>
                        <a:t>Lean Challenger vs</a:t>
                      </a:r>
                    </a:p>
                    <a:p>
                      <a:r>
                        <a:rPr lang="en-US" sz="1200" dirty="0"/>
                        <a:t>Tossup Challenger</a:t>
                      </a:r>
                    </a:p>
                  </a:txBody>
                  <a:tcPr anchor="ctr"/>
                </a:tc>
                <a:extLst>
                  <a:ext uri="{0D108BD9-81ED-4DB2-BD59-A6C34878D82A}">
                    <a16:rowId xmlns:a16="http://schemas.microsoft.com/office/drawing/2014/main" val="4011496309"/>
                  </a:ext>
                </a:extLst>
              </a:tr>
            </a:tbl>
          </a:graphicData>
        </a:graphic>
      </p:graphicFrame>
      <p:sp>
        <p:nvSpPr>
          <p:cNvPr id="13" name="TextBox 12">
            <a:extLst>
              <a:ext uri="{FF2B5EF4-FFF2-40B4-BE49-F238E27FC236}">
                <a16:creationId xmlns:a16="http://schemas.microsoft.com/office/drawing/2014/main" id="{5F939261-B957-4AA2-AAD4-FA899A932D16}"/>
              </a:ext>
            </a:extLst>
          </p:cNvPr>
          <p:cNvSpPr txBox="1"/>
          <p:nvPr/>
        </p:nvSpPr>
        <p:spPr>
          <a:xfrm>
            <a:off x="653636" y="5212024"/>
            <a:ext cx="4423797" cy="338554"/>
          </a:xfrm>
          <a:prstGeom prst="rect">
            <a:avLst/>
          </a:prstGeom>
          <a:noFill/>
        </p:spPr>
        <p:txBody>
          <a:bodyPr wrap="square" rtlCol="0">
            <a:spAutoFit/>
          </a:bodyPr>
          <a:lstStyle/>
          <a:p>
            <a:r>
              <a:rPr lang="en-US" sz="1600" i="1" dirty="0">
                <a:solidFill>
                  <a:srgbClr val="C00000"/>
                </a:solidFill>
              </a:rPr>
              <a:t>NB: Red indicates reference category</a:t>
            </a:r>
          </a:p>
        </p:txBody>
      </p:sp>
      <p:sp>
        <p:nvSpPr>
          <p:cNvPr id="14" name="TextBox 13">
            <a:extLst>
              <a:ext uri="{FF2B5EF4-FFF2-40B4-BE49-F238E27FC236}">
                <a16:creationId xmlns:a16="http://schemas.microsoft.com/office/drawing/2014/main" id="{5DEB0732-CF22-4C12-B0D3-8A8EFBC51B15}"/>
              </a:ext>
            </a:extLst>
          </p:cNvPr>
          <p:cNvSpPr txBox="1"/>
          <p:nvPr/>
        </p:nvSpPr>
        <p:spPr>
          <a:xfrm>
            <a:off x="409934" y="537981"/>
            <a:ext cx="8299174" cy="769441"/>
          </a:xfrm>
          <a:prstGeom prst="rect">
            <a:avLst/>
          </a:prstGeom>
          <a:noFill/>
        </p:spPr>
        <p:txBody>
          <a:bodyPr wrap="square" rtlCol="0">
            <a:spAutoFit/>
          </a:bodyPr>
          <a:lstStyle/>
          <a:p>
            <a:r>
              <a:rPr lang="en-US" sz="4400" dirty="0">
                <a:latin typeface="Gill Sans MT Condensed" panose="020B0506020104020203" pitchFamily="34" charset="0"/>
              </a:rPr>
              <a:t>Building a Multiple Linear Regression Model</a:t>
            </a:r>
          </a:p>
        </p:txBody>
      </p:sp>
      <p:sp>
        <p:nvSpPr>
          <p:cNvPr id="16" name="Rectangle 15">
            <a:extLst>
              <a:ext uri="{FF2B5EF4-FFF2-40B4-BE49-F238E27FC236}">
                <a16:creationId xmlns:a16="http://schemas.microsoft.com/office/drawing/2014/main" id="{139AB112-A48F-4715-8623-CC507EC5675A}"/>
              </a:ext>
            </a:extLst>
          </p:cNvPr>
          <p:cNvSpPr/>
          <p:nvPr/>
        </p:nvSpPr>
        <p:spPr>
          <a:xfrm>
            <a:off x="6343595" y="5151064"/>
            <a:ext cx="5303410" cy="1097280"/>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46093E86-C6AF-457C-B32B-DAE1F9BD341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91938" y="6357938"/>
            <a:ext cx="347662" cy="347662"/>
          </a:xfrm>
          <a:prstGeom prst="rect">
            <a:avLst/>
          </a:prstGeom>
        </p:spPr>
      </p:pic>
    </p:spTree>
    <p:custDataLst>
      <p:tags r:id="rId1"/>
    </p:custDataLst>
    <p:extLst>
      <p:ext uri="{BB962C8B-B14F-4D97-AF65-F5344CB8AC3E}">
        <p14:creationId xmlns:p14="http://schemas.microsoft.com/office/powerpoint/2010/main" val="2850926139"/>
      </p:ext>
    </p:extLst>
  </p:cSld>
  <p:clrMapOvr>
    <a:masterClrMapping/>
  </p:clrMapOvr>
  <mc:AlternateContent xmlns:mc="http://schemas.openxmlformats.org/markup-compatibility/2006">
    <mc:Choice xmlns:p14="http://schemas.microsoft.com/office/powerpoint/2010/main" Requires="p14">
      <p:transition spd="slow" p14:dur="2000" advTm="21650"/>
    </mc:Choice>
    <mc:Fallback>
      <p:transition spd="slow" advTm="2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7"/>
                </p:tgtEl>
              </p:cMediaNode>
            </p:audio>
          </p:childTnLst>
        </p:cTn>
      </p:par>
    </p:tnLst>
    <p:bldLst>
      <p:bldP spid="13"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23ECB302-555C-48A9-9042-B48B896C6856}"/>
              </a:ext>
            </a:extLst>
          </p:cNvPr>
          <p:cNvPicPr>
            <a:picLocks noChangeAspect="1"/>
          </p:cNvPicPr>
          <p:nvPr/>
        </p:nvPicPr>
        <p:blipFill rotWithShape="1">
          <a:blip r:embed="rId6"/>
          <a:srcRect l="396" t="1009"/>
          <a:stretch/>
        </p:blipFill>
        <p:spPr>
          <a:xfrm>
            <a:off x="1571251" y="312508"/>
            <a:ext cx="10177967" cy="3840353"/>
          </a:xfrm>
          <a:prstGeom prst="rect">
            <a:avLst/>
          </a:prstGeom>
        </p:spPr>
      </p:pic>
      <p:sp>
        <p:nvSpPr>
          <p:cNvPr id="21" name="Rectangle 2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640D5401-BC3F-4853-86C9-11C58F5A1784}"/>
              </a:ext>
            </a:extLst>
          </p:cNvPr>
          <p:cNvSpPr>
            <a:spLocks noGrp="1"/>
          </p:cNvSpPr>
          <p:nvPr>
            <p:ph type="title"/>
          </p:nvPr>
        </p:nvSpPr>
        <p:spPr>
          <a:xfrm>
            <a:off x="616129" y="4596992"/>
            <a:ext cx="3353432" cy="1607013"/>
          </a:xfrm>
        </p:spPr>
        <p:txBody>
          <a:bodyPr anchor="ctr">
            <a:normAutofit/>
          </a:bodyPr>
          <a:lstStyle/>
          <a:p>
            <a:r>
              <a:rPr lang="en-US" sz="4400" dirty="0">
                <a:solidFill>
                  <a:srgbClr val="FFFFFF"/>
                </a:solidFill>
                <a:latin typeface="Gill Sans MT Condensed" panose="020B0506020104020203" pitchFamily="34" charset="0"/>
              </a:rPr>
              <a:t>MODEL RESULTS</a:t>
            </a:r>
          </a:p>
        </p:txBody>
      </p:sp>
      <p:sp>
        <p:nvSpPr>
          <p:cNvPr id="16" name="Content Placeholder 15">
            <a:extLst>
              <a:ext uri="{FF2B5EF4-FFF2-40B4-BE49-F238E27FC236}">
                <a16:creationId xmlns:a16="http://schemas.microsoft.com/office/drawing/2014/main" id="{28BFE09F-39AF-43D6-B60A-4448781376E9}"/>
              </a:ext>
            </a:extLst>
          </p:cNvPr>
          <p:cNvSpPr>
            <a:spLocks noGrp="1"/>
          </p:cNvSpPr>
          <p:nvPr>
            <p:ph idx="1"/>
          </p:nvPr>
        </p:nvSpPr>
        <p:spPr>
          <a:xfrm>
            <a:off x="3901109" y="4596992"/>
            <a:ext cx="7843658" cy="1607012"/>
          </a:xfrm>
        </p:spPr>
        <p:txBody>
          <a:bodyPr>
            <a:normAutofit/>
          </a:bodyPr>
          <a:lstStyle/>
          <a:p>
            <a:pPr marL="0" indent="0" algn="ctr">
              <a:buNone/>
            </a:pPr>
            <a:r>
              <a:rPr lang="en-US" sz="1800" dirty="0">
                <a:solidFill>
                  <a:srgbClr val="FFFFFF"/>
                </a:solidFill>
              </a:rPr>
              <a:t>Facebook advertising is still concentrated among competitive Senate races…</a:t>
            </a:r>
          </a:p>
          <a:p>
            <a:pPr marL="0" indent="0" algn="ctr">
              <a:buNone/>
            </a:pPr>
            <a:r>
              <a:rPr lang="en-US" sz="1800" dirty="0">
                <a:solidFill>
                  <a:srgbClr val="FFFFFF"/>
                </a:solidFill>
              </a:rPr>
              <a:t>…but there are no significant differences between incumbents and challengers.</a:t>
            </a:r>
          </a:p>
        </p:txBody>
      </p:sp>
      <p:cxnSp>
        <p:nvCxnSpPr>
          <p:cNvPr id="28" name="Straight Connector 27">
            <a:extLst>
              <a:ext uri="{FF2B5EF4-FFF2-40B4-BE49-F238E27FC236}">
                <a16:creationId xmlns:a16="http://schemas.microsoft.com/office/drawing/2014/main" id="{3B9F4740-273F-4FAA-B583-21EE907D6E38}"/>
              </a:ext>
            </a:extLst>
          </p:cNvPr>
          <p:cNvCxnSpPr/>
          <p:nvPr/>
        </p:nvCxnSpPr>
        <p:spPr>
          <a:xfrm>
            <a:off x="2390361" y="892025"/>
            <a:ext cx="1749287"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601ED3-5E3A-4339-851E-DEEDE8D2756C}"/>
              </a:ext>
            </a:extLst>
          </p:cNvPr>
          <p:cNvCxnSpPr>
            <a:cxnSpLocks/>
          </p:cNvCxnSpPr>
          <p:nvPr/>
        </p:nvCxnSpPr>
        <p:spPr>
          <a:xfrm>
            <a:off x="2390361" y="1184653"/>
            <a:ext cx="1625048"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6AFDC-C9CC-4BC9-A7B2-682CAC1B46D8}"/>
              </a:ext>
            </a:extLst>
          </p:cNvPr>
          <p:cNvCxnSpPr>
            <a:cxnSpLocks/>
          </p:cNvCxnSpPr>
          <p:nvPr/>
        </p:nvCxnSpPr>
        <p:spPr>
          <a:xfrm>
            <a:off x="2390361" y="2104597"/>
            <a:ext cx="1749287"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0916097-0A96-45CD-94B6-A883A2AD9B3D}"/>
              </a:ext>
            </a:extLst>
          </p:cNvPr>
          <p:cNvCxnSpPr>
            <a:cxnSpLocks/>
          </p:cNvCxnSpPr>
          <p:nvPr/>
        </p:nvCxnSpPr>
        <p:spPr>
          <a:xfrm>
            <a:off x="2390361" y="2422889"/>
            <a:ext cx="685800"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BD70EF3-7F2D-4DAC-9146-3F87613F548B}"/>
              </a:ext>
            </a:extLst>
          </p:cNvPr>
          <p:cNvCxnSpPr>
            <a:cxnSpLocks/>
          </p:cNvCxnSpPr>
          <p:nvPr/>
        </p:nvCxnSpPr>
        <p:spPr>
          <a:xfrm>
            <a:off x="2390361" y="2730667"/>
            <a:ext cx="501926"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1" name="Graphic 40" descr="Rating 3 Star">
            <a:extLst>
              <a:ext uri="{FF2B5EF4-FFF2-40B4-BE49-F238E27FC236}">
                <a16:creationId xmlns:a16="http://schemas.microsoft.com/office/drawing/2014/main" id="{F27CB697-B177-4BFE-8EA5-FC6DBB08A5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35" y="2375396"/>
            <a:ext cx="710542" cy="710542"/>
          </a:xfrm>
          <a:prstGeom prst="rect">
            <a:avLst/>
          </a:prstGeom>
        </p:spPr>
      </p:pic>
      <p:pic>
        <p:nvPicPr>
          <p:cNvPr id="43" name="Graphic 42" descr="Rating 3 Star">
            <a:extLst>
              <a:ext uri="{FF2B5EF4-FFF2-40B4-BE49-F238E27FC236}">
                <a16:creationId xmlns:a16="http://schemas.microsoft.com/office/drawing/2014/main" id="{C0EE2E06-2497-4E7B-9A21-2631A964F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35" y="2050759"/>
            <a:ext cx="710542" cy="710542"/>
          </a:xfrm>
          <a:prstGeom prst="rect">
            <a:avLst/>
          </a:prstGeom>
        </p:spPr>
      </p:pic>
      <p:pic>
        <p:nvPicPr>
          <p:cNvPr id="45" name="Graphic 44" descr="Rating Star">
            <a:extLst>
              <a:ext uri="{FF2B5EF4-FFF2-40B4-BE49-F238E27FC236}">
                <a16:creationId xmlns:a16="http://schemas.microsoft.com/office/drawing/2014/main" id="{5950FABF-114A-44A9-BC0E-B905920BFC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2027" y="1726122"/>
            <a:ext cx="724050" cy="724050"/>
          </a:xfrm>
          <a:prstGeom prst="rect">
            <a:avLst/>
          </a:prstGeom>
        </p:spPr>
      </p:pic>
      <p:pic>
        <p:nvPicPr>
          <p:cNvPr id="47" name="Graphic 46" descr="Rating Star">
            <a:extLst>
              <a:ext uri="{FF2B5EF4-FFF2-40B4-BE49-F238E27FC236}">
                <a16:creationId xmlns:a16="http://schemas.microsoft.com/office/drawing/2014/main" id="{0DB6D5F9-7CF4-4740-9944-EC413B9810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2027" y="795311"/>
            <a:ext cx="724050" cy="724050"/>
          </a:xfrm>
          <a:prstGeom prst="rect">
            <a:avLst/>
          </a:prstGeom>
        </p:spPr>
      </p:pic>
      <p:pic>
        <p:nvPicPr>
          <p:cNvPr id="49" name="Graphic 48" descr="Rating 1 Star">
            <a:extLst>
              <a:ext uri="{FF2B5EF4-FFF2-40B4-BE49-F238E27FC236}">
                <a16:creationId xmlns:a16="http://schemas.microsoft.com/office/drawing/2014/main" id="{B4FAAB80-BB52-41D9-A778-2683A91815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2026" y="484182"/>
            <a:ext cx="726783" cy="726783"/>
          </a:xfrm>
          <a:prstGeom prst="rect">
            <a:avLst/>
          </a:prstGeom>
        </p:spPr>
      </p:pic>
      <p:pic>
        <p:nvPicPr>
          <p:cNvPr id="52" name="Audio 51">
            <a:hlinkClick r:id="" action="ppaction://media"/>
            <a:extLst>
              <a:ext uri="{FF2B5EF4-FFF2-40B4-BE49-F238E27FC236}">
                <a16:creationId xmlns:a16="http://schemas.microsoft.com/office/drawing/2014/main" id="{2E9E944D-08CC-4F53-8041-CD9780EB06B0}"/>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691938" y="6357938"/>
            <a:ext cx="347662" cy="347662"/>
          </a:xfrm>
          <a:prstGeom prst="rect">
            <a:avLst/>
          </a:prstGeom>
        </p:spPr>
      </p:pic>
      <p:sp>
        <p:nvSpPr>
          <p:cNvPr id="53" name="TextBox 52">
            <a:extLst>
              <a:ext uri="{FF2B5EF4-FFF2-40B4-BE49-F238E27FC236}">
                <a16:creationId xmlns:a16="http://schemas.microsoft.com/office/drawing/2014/main" id="{A01C4FDF-9148-4AC9-A0A3-D7A01E8780BD}"/>
              </a:ext>
            </a:extLst>
          </p:cNvPr>
          <p:cNvSpPr txBox="1"/>
          <p:nvPr/>
        </p:nvSpPr>
        <p:spPr>
          <a:xfrm>
            <a:off x="3433970" y="3921248"/>
            <a:ext cx="5859118" cy="276999"/>
          </a:xfrm>
          <a:prstGeom prst="rect">
            <a:avLst/>
          </a:prstGeom>
          <a:noFill/>
        </p:spPr>
        <p:txBody>
          <a:bodyPr wrap="square" rtlCol="0">
            <a:spAutoFit/>
          </a:bodyPr>
          <a:lstStyle/>
          <a:p>
            <a:r>
              <a:rPr lang="en-US" sz="1200" dirty="0">
                <a:solidFill>
                  <a:srgbClr val="C00000"/>
                </a:solidFill>
              </a:rPr>
              <a:t>NB: Interactions (not shown) were not statistically significant.</a:t>
            </a:r>
          </a:p>
        </p:txBody>
      </p:sp>
      <p:cxnSp>
        <p:nvCxnSpPr>
          <p:cNvPr id="54" name="Straight Arrow Connector 53">
            <a:extLst>
              <a:ext uri="{FF2B5EF4-FFF2-40B4-BE49-F238E27FC236}">
                <a16:creationId xmlns:a16="http://schemas.microsoft.com/office/drawing/2014/main" id="{AF4119D6-72E7-486F-9DCB-099739B32248}"/>
              </a:ext>
            </a:extLst>
          </p:cNvPr>
          <p:cNvCxnSpPr>
            <a:cxnSpLocks/>
          </p:cNvCxnSpPr>
          <p:nvPr/>
        </p:nvCxnSpPr>
        <p:spPr>
          <a:xfrm flipV="1">
            <a:off x="5342283" y="3359426"/>
            <a:ext cx="228600" cy="5618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7954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3562"/>
    </mc:Choice>
    <mc:Fallback>
      <p:transition spd="slow" advTm="33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23ECB302-555C-48A9-9042-B48B896C6856}"/>
              </a:ext>
            </a:extLst>
          </p:cNvPr>
          <p:cNvPicPr>
            <a:picLocks noChangeAspect="1"/>
          </p:cNvPicPr>
          <p:nvPr/>
        </p:nvPicPr>
        <p:blipFill rotWithShape="1">
          <a:blip r:embed="rId6"/>
          <a:srcRect l="396" t="1009"/>
          <a:stretch/>
        </p:blipFill>
        <p:spPr>
          <a:xfrm>
            <a:off x="1571251" y="312508"/>
            <a:ext cx="10177967" cy="3840353"/>
          </a:xfrm>
          <a:prstGeom prst="rect">
            <a:avLst/>
          </a:prstGeom>
        </p:spPr>
      </p:pic>
      <p:sp>
        <p:nvSpPr>
          <p:cNvPr id="21" name="Rectangle 2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640D5401-BC3F-4853-86C9-11C58F5A1784}"/>
              </a:ext>
            </a:extLst>
          </p:cNvPr>
          <p:cNvSpPr>
            <a:spLocks noGrp="1"/>
          </p:cNvSpPr>
          <p:nvPr>
            <p:ph type="title"/>
          </p:nvPr>
        </p:nvSpPr>
        <p:spPr>
          <a:xfrm>
            <a:off x="616067" y="4596992"/>
            <a:ext cx="3353432" cy="1607013"/>
          </a:xfrm>
        </p:spPr>
        <p:txBody>
          <a:bodyPr anchor="ctr">
            <a:normAutofit/>
          </a:bodyPr>
          <a:lstStyle/>
          <a:p>
            <a:r>
              <a:rPr lang="en-US" sz="4400" dirty="0">
                <a:solidFill>
                  <a:srgbClr val="FFFFFF"/>
                </a:solidFill>
                <a:latin typeface="Gill Sans MT Condensed" panose="020B0506020104020203" pitchFamily="34" charset="0"/>
              </a:rPr>
              <a:t>MODEL RESULTS</a:t>
            </a:r>
          </a:p>
        </p:txBody>
      </p:sp>
      <p:sp>
        <p:nvSpPr>
          <p:cNvPr id="16" name="Content Placeholder 15">
            <a:extLst>
              <a:ext uri="{FF2B5EF4-FFF2-40B4-BE49-F238E27FC236}">
                <a16:creationId xmlns:a16="http://schemas.microsoft.com/office/drawing/2014/main" id="{28BFE09F-39AF-43D6-B60A-4448781376E9}"/>
              </a:ext>
            </a:extLst>
          </p:cNvPr>
          <p:cNvSpPr>
            <a:spLocks noGrp="1"/>
          </p:cNvSpPr>
          <p:nvPr>
            <p:ph idx="1"/>
          </p:nvPr>
        </p:nvSpPr>
        <p:spPr>
          <a:xfrm>
            <a:off x="3901109" y="4596992"/>
            <a:ext cx="7843658" cy="1607012"/>
          </a:xfrm>
        </p:spPr>
        <p:txBody>
          <a:bodyPr>
            <a:normAutofit/>
          </a:bodyPr>
          <a:lstStyle/>
          <a:p>
            <a:pPr marL="0" indent="0" algn="ctr">
              <a:buNone/>
            </a:pPr>
            <a:r>
              <a:rPr lang="en-US" sz="1800" dirty="0">
                <a:solidFill>
                  <a:srgbClr val="FFFFFF"/>
                </a:solidFill>
              </a:rPr>
              <a:t>However, </a:t>
            </a:r>
            <a:r>
              <a:rPr lang="en-US" sz="1800" dirty="0">
                <a:solidFill>
                  <a:schemeClr val="accent1">
                    <a:lumMod val="40000"/>
                    <a:lumOff val="60000"/>
                  </a:schemeClr>
                </a:solidFill>
              </a:rPr>
              <a:t>Democratic candidates</a:t>
            </a:r>
            <a:r>
              <a:rPr lang="en-US" sz="1800" dirty="0">
                <a:solidFill>
                  <a:srgbClr val="FFFFFF"/>
                </a:solidFill>
              </a:rPr>
              <a:t> seem to spend significantly more on Facebook ads than their </a:t>
            </a:r>
            <a:r>
              <a:rPr lang="en-US" sz="1800" dirty="0">
                <a:solidFill>
                  <a:srgbClr val="FF5050"/>
                </a:solidFill>
              </a:rPr>
              <a:t>Republican counterparts</a:t>
            </a:r>
            <a:r>
              <a:rPr lang="en-US" sz="1800" dirty="0">
                <a:solidFill>
                  <a:srgbClr val="FFFFFF"/>
                </a:solidFill>
              </a:rPr>
              <a:t>.</a:t>
            </a:r>
          </a:p>
        </p:txBody>
      </p:sp>
      <p:cxnSp>
        <p:nvCxnSpPr>
          <p:cNvPr id="28" name="Straight Connector 27">
            <a:extLst>
              <a:ext uri="{FF2B5EF4-FFF2-40B4-BE49-F238E27FC236}">
                <a16:creationId xmlns:a16="http://schemas.microsoft.com/office/drawing/2014/main" id="{3B9F4740-273F-4FAA-B583-21EE907D6E38}"/>
              </a:ext>
            </a:extLst>
          </p:cNvPr>
          <p:cNvCxnSpPr/>
          <p:nvPr/>
        </p:nvCxnSpPr>
        <p:spPr>
          <a:xfrm>
            <a:off x="2390361" y="892025"/>
            <a:ext cx="1749287"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601ED3-5E3A-4339-851E-DEEDE8D2756C}"/>
              </a:ext>
            </a:extLst>
          </p:cNvPr>
          <p:cNvCxnSpPr>
            <a:cxnSpLocks/>
          </p:cNvCxnSpPr>
          <p:nvPr/>
        </p:nvCxnSpPr>
        <p:spPr>
          <a:xfrm>
            <a:off x="2390361" y="1184653"/>
            <a:ext cx="1625048"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6AFDC-C9CC-4BC9-A7B2-682CAC1B46D8}"/>
              </a:ext>
            </a:extLst>
          </p:cNvPr>
          <p:cNvCxnSpPr>
            <a:cxnSpLocks/>
          </p:cNvCxnSpPr>
          <p:nvPr/>
        </p:nvCxnSpPr>
        <p:spPr>
          <a:xfrm>
            <a:off x="2390361" y="2104597"/>
            <a:ext cx="1749287"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0916097-0A96-45CD-94B6-A883A2AD9B3D}"/>
              </a:ext>
            </a:extLst>
          </p:cNvPr>
          <p:cNvCxnSpPr>
            <a:cxnSpLocks/>
          </p:cNvCxnSpPr>
          <p:nvPr/>
        </p:nvCxnSpPr>
        <p:spPr>
          <a:xfrm>
            <a:off x="2390361" y="2422889"/>
            <a:ext cx="685800"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BD70EF3-7F2D-4DAC-9146-3F87613F548B}"/>
              </a:ext>
            </a:extLst>
          </p:cNvPr>
          <p:cNvCxnSpPr>
            <a:cxnSpLocks/>
          </p:cNvCxnSpPr>
          <p:nvPr/>
        </p:nvCxnSpPr>
        <p:spPr>
          <a:xfrm>
            <a:off x="2390361" y="2730667"/>
            <a:ext cx="501926"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41" name="Graphic 40" descr="Rating 3 Star">
            <a:extLst>
              <a:ext uri="{FF2B5EF4-FFF2-40B4-BE49-F238E27FC236}">
                <a16:creationId xmlns:a16="http://schemas.microsoft.com/office/drawing/2014/main" id="{F27CB697-B177-4BFE-8EA5-FC6DBB08A5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35" y="2375396"/>
            <a:ext cx="710542" cy="710542"/>
          </a:xfrm>
          <a:prstGeom prst="rect">
            <a:avLst/>
          </a:prstGeom>
        </p:spPr>
      </p:pic>
      <p:pic>
        <p:nvPicPr>
          <p:cNvPr id="43" name="Graphic 42" descr="Rating 3 Star">
            <a:extLst>
              <a:ext uri="{FF2B5EF4-FFF2-40B4-BE49-F238E27FC236}">
                <a16:creationId xmlns:a16="http://schemas.microsoft.com/office/drawing/2014/main" id="{C0EE2E06-2497-4E7B-9A21-2631A964F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35" y="2050759"/>
            <a:ext cx="710542" cy="710542"/>
          </a:xfrm>
          <a:prstGeom prst="rect">
            <a:avLst/>
          </a:prstGeom>
        </p:spPr>
      </p:pic>
      <p:pic>
        <p:nvPicPr>
          <p:cNvPr id="45" name="Graphic 44" descr="Rating Star">
            <a:extLst>
              <a:ext uri="{FF2B5EF4-FFF2-40B4-BE49-F238E27FC236}">
                <a16:creationId xmlns:a16="http://schemas.microsoft.com/office/drawing/2014/main" id="{5950FABF-114A-44A9-BC0E-B905920BFC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2027" y="1726122"/>
            <a:ext cx="724050" cy="724050"/>
          </a:xfrm>
          <a:prstGeom prst="rect">
            <a:avLst/>
          </a:prstGeom>
        </p:spPr>
      </p:pic>
      <p:pic>
        <p:nvPicPr>
          <p:cNvPr id="47" name="Graphic 46" descr="Rating Star">
            <a:extLst>
              <a:ext uri="{FF2B5EF4-FFF2-40B4-BE49-F238E27FC236}">
                <a16:creationId xmlns:a16="http://schemas.microsoft.com/office/drawing/2014/main" id="{0DB6D5F9-7CF4-4740-9944-EC413B9810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2027" y="795311"/>
            <a:ext cx="724050" cy="724050"/>
          </a:xfrm>
          <a:prstGeom prst="rect">
            <a:avLst/>
          </a:prstGeom>
        </p:spPr>
      </p:pic>
      <p:pic>
        <p:nvPicPr>
          <p:cNvPr id="49" name="Graphic 48" descr="Rating 1 Star">
            <a:extLst>
              <a:ext uri="{FF2B5EF4-FFF2-40B4-BE49-F238E27FC236}">
                <a16:creationId xmlns:a16="http://schemas.microsoft.com/office/drawing/2014/main" id="{B4FAAB80-BB52-41D9-A778-2683A91815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2026" y="484182"/>
            <a:ext cx="726783" cy="726783"/>
          </a:xfrm>
          <a:prstGeom prst="rect">
            <a:avLst/>
          </a:prstGeom>
        </p:spPr>
      </p:pic>
      <p:pic>
        <p:nvPicPr>
          <p:cNvPr id="4" name="Audio 3">
            <a:hlinkClick r:id="" action="ppaction://media"/>
            <a:extLst>
              <a:ext uri="{FF2B5EF4-FFF2-40B4-BE49-F238E27FC236}">
                <a16:creationId xmlns:a16="http://schemas.microsoft.com/office/drawing/2014/main" id="{66E1DD2D-3179-4F78-A7B9-D6E7486707BC}"/>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691938" y="6357938"/>
            <a:ext cx="347662" cy="347662"/>
          </a:xfrm>
          <a:prstGeom prst="rect">
            <a:avLst/>
          </a:prstGeom>
        </p:spPr>
      </p:pic>
      <p:sp>
        <p:nvSpPr>
          <p:cNvPr id="5" name="TextBox 4">
            <a:extLst>
              <a:ext uri="{FF2B5EF4-FFF2-40B4-BE49-F238E27FC236}">
                <a16:creationId xmlns:a16="http://schemas.microsoft.com/office/drawing/2014/main" id="{16F4CDB2-666C-42E0-90FB-6C7987F30A11}"/>
              </a:ext>
            </a:extLst>
          </p:cNvPr>
          <p:cNvSpPr txBox="1"/>
          <p:nvPr/>
        </p:nvSpPr>
        <p:spPr>
          <a:xfrm>
            <a:off x="3433970" y="3921248"/>
            <a:ext cx="5859118" cy="276999"/>
          </a:xfrm>
          <a:prstGeom prst="rect">
            <a:avLst/>
          </a:prstGeom>
          <a:noFill/>
        </p:spPr>
        <p:txBody>
          <a:bodyPr wrap="square" rtlCol="0">
            <a:spAutoFit/>
          </a:bodyPr>
          <a:lstStyle/>
          <a:p>
            <a:r>
              <a:rPr lang="en-US" sz="1200" dirty="0">
                <a:solidFill>
                  <a:srgbClr val="C00000"/>
                </a:solidFill>
              </a:rPr>
              <a:t>NB: Interactions (not shown) were not statistically significant.</a:t>
            </a:r>
          </a:p>
        </p:txBody>
      </p:sp>
      <p:cxnSp>
        <p:nvCxnSpPr>
          <p:cNvPr id="7" name="Straight Arrow Connector 6">
            <a:extLst>
              <a:ext uri="{FF2B5EF4-FFF2-40B4-BE49-F238E27FC236}">
                <a16:creationId xmlns:a16="http://schemas.microsoft.com/office/drawing/2014/main" id="{A3B62FDA-EC8A-4E9D-9429-CF799491025F}"/>
              </a:ext>
            </a:extLst>
          </p:cNvPr>
          <p:cNvCxnSpPr>
            <a:cxnSpLocks/>
          </p:cNvCxnSpPr>
          <p:nvPr/>
        </p:nvCxnSpPr>
        <p:spPr>
          <a:xfrm flipV="1">
            <a:off x="5342283" y="3359426"/>
            <a:ext cx="228600" cy="5618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2126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904"/>
    </mc:Choice>
    <mc:Fallback>
      <p:transition spd="slow" advTm="7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1A85E-0634-446C-AC2A-48FF77062F66}"/>
              </a:ext>
            </a:extLst>
          </p:cNvPr>
          <p:cNvSpPr>
            <a:spLocks noGrp="1"/>
          </p:cNvSpPr>
          <p:nvPr>
            <p:ph type="title"/>
          </p:nvPr>
        </p:nvSpPr>
        <p:spPr/>
        <p:txBody>
          <a:bodyPr>
            <a:normAutofit/>
          </a:bodyPr>
          <a:lstStyle/>
          <a:p>
            <a:r>
              <a:rPr lang="en-US" sz="5400" dirty="0">
                <a:latin typeface="Gill Sans MT Condensed" panose="020B0506020104020203" pitchFamily="34" charset="0"/>
              </a:rPr>
              <a:t>Model assessment</a:t>
            </a:r>
          </a:p>
        </p:txBody>
      </p:sp>
      <p:pic>
        <p:nvPicPr>
          <p:cNvPr id="7" name="Content Placeholder 6">
            <a:extLst>
              <a:ext uri="{FF2B5EF4-FFF2-40B4-BE49-F238E27FC236}">
                <a16:creationId xmlns:a16="http://schemas.microsoft.com/office/drawing/2014/main" id="{2AC096C0-DEC2-4767-9FD0-455B781E8F8F}"/>
              </a:ext>
            </a:extLst>
          </p:cNvPr>
          <p:cNvPicPr>
            <a:picLocks noGrp="1" noChangeAspect="1"/>
          </p:cNvPicPr>
          <p:nvPr>
            <p:ph sz="half" idx="1"/>
          </p:nvPr>
        </p:nvPicPr>
        <p:blipFill rotWithShape="1">
          <a:blip r:embed="rId6"/>
          <a:srcRect t="1890" b="3747"/>
          <a:stretch/>
        </p:blipFill>
        <p:spPr>
          <a:xfrm>
            <a:off x="1108213" y="2377607"/>
            <a:ext cx="4856403" cy="3750735"/>
          </a:xfrm>
          <a:prstGeom prst="rect">
            <a:avLst/>
          </a:prstGeom>
        </p:spPr>
      </p:pic>
      <p:pic>
        <p:nvPicPr>
          <p:cNvPr id="9" name="Content Placeholder 8">
            <a:extLst>
              <a:ext uri="{FF2B5EF4-FFF2-40B4-BE49-F238E27FC236}">
                <a16:creationId xmlns:a16="http://schemas.microsoft.com/office/drawing/2014/main" id="{92285532-B8F1-4CE1-B195-23CBA11D38B3}"/>
              </a:ext>
            </a:extLst>
          </p:cNvPr>
          <p:cNvPicPr>
            <a:picLocks noGrp="1" noChangeAspect="1"/>
          </p:cNvPicPr>
          <p:nvPr>
            <p:ph sz="half" idx="2"/>
          </p:nvPr>
        </p:nvPicPr>
        <p:blipFill rotWithShape="1">
          <a:blip r:embed="rId7"/>
          <a:srcRect t="1890" b="3747"/>
          <a:stretch/>
        </p:blipFill>
        <p:spPr>
          <a:xfrm>
            <a:off x="6192597" y="2377606"/>
            <a:ext cx="4856403" cy="3750735"/>
          </a:xfrm>
          <a:prstGeom prst="rect">
            <a:avLst/>
          </a:prstGeom>
        </p:spPr>
      </p:pic>
      <p:sp>
        <p:nvSpPr>
          <p:cNvPr id="10" name="TextBox 9">
            <a:extLst>
              <a:ext uri="{FF2B5EF4-FFF2-40B4-BE49-F238E27FC236}">
                <a16:creationId xmlns:a16="http://schemas.microsoft.com/office/drawing/2014/main" id="{BE5C3DB7-F7D1-4577-B622-E0C9F4758A69}"/>
              </a:ext>
            </a:extLst>
          </p:cNvPr>
          <p:cNvSpPr txBox="1"/>
          <p:nvPr/>
        </p:nvSpPr>
        <p:spPr>
          <a:xfrm>
            <a:off x="7081630" y="900658"/>
            <a:ext cx="1774135" cy="646331"/>
          </a:xfrm>
          <a:prstGeom prst="rect">
            <a:avLst/>
          </a:prstGeom>
          <a:noFill/>
          <a:ln>
            <a:solidFill>
              <a:schemeClr val="accent1"/>
            </a:solidFill>
          </a:ln>
        </p:spPr>
        <p:txBody>
          <a:bodyPr wrap="square" rtlCol="0">
            <a:spAutoFit/>
          </a:bodyPr>
          <a:lstStyle/>
          <a:p>
            <a:r>
              <a:rPr lang="en-US" b="1" dirty="0"/>
              <a:t>R</a:t>
            </a:r>
            <a:r>
              <a:rPr lang="en-US" b="1" baseline="30000" dirty="0"/>
              <a:t>2</a:t>
            </a:r>
            <a:r>
              <a:rPr lang="en-US" dirty="0"/>
              <a:t>: 	0.54</a:t>
            </a:r>
          </a:p>
          <a:p>
            <a:r>
              <a:rPr lang="en-US" b="1" dirty="0"/>
              <a:t>AIC</a:t>
            </a:r>
            <a:r>
              <a:rPr lang="en-US" dirty="0"/>
              <a:t>: 	490.5</a:t>
            </a:r>
          </a:p>
        </p:txBody>
      </p:sp>
      <p:sp>
        <p:nvSpPr>
          <p:cNvPr id="11" name="Oval 10">
            <a:extLst>
              <a:ext uri="{FF2B5EF4-FFF2-40B4-BE49-F238E27FC236}">
                <a16:creationId xmlns:a16="http://schemas.microsoft.com/office/drawing/2014/main" id="{67987232-C124-41F1-9135-DADB3100BFB4}"/>
              </a:ext>
            </a:extLst>
          </p:cNvPr>
          <p:cNvSpPr/>
          <p:nvPr/>
        </p:nvSpPr>
        <p:spPr>
          <a:xfrm>
            <a:off x="7235687" y="4497458"/>
            <a:ext cx="939248" cy="10734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6520BFE-952E-4BE0-88A5-203377C42CFD}"/>
              </a:ext>
            </a:extLst>
          </p:cNvPr>
          <p:cNvSpPr/>
          <p:nvPr/>
        </p:nvSpPr>
        <p:spPr>
          <a:xfrm>
            <a:off x="9884466" y="3051313"/>
            <a:ext cx="755374" cy="636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8D77E1-AE58-4D5D-9052-C1E534E6E280}"/>
              </a:ext>
            </a:extLst>
          </p:cNvPr>
          <p:cNvSpPr/>
          <p:nvPr/>
        </p:nvSpPr>
        <p:spPr>
          <a:xfrm>
            <a:off x="3157071" y="3329609"/>
            <a:ext cx="379343" cy="17045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9A9B389-B87C-45FC-A591-A05AD6FA40A5}"/>
              </a:ext>
            </a:extLst>
          </p:cNvPr>
          <p:cNvSpPr/>
          <p:nvPr/>
        </p:nvSpPr>
        <p:spPr>
          <a:xfrm>
            <a:off x="1753299" y="3369365"/>
            <a:ext cx="379343" cy="17045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Audio 24">
            <a:hlinkClick r:id="" action="ppaction://media"/>
            <a:extLst>
              <a:ext uri="{FF2B5EF4-FFF2-40B4-BE49-F238E27FC236}">
                <a16:creationId xmlns:a16="http://schemas.microsoft.com/office/drawing/2014/main" id="{F6C9BB26-12E3-4409-A59B-8AFF90A8104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91938" y="6357938"/>
            <a:ext cx="347662" cy="347662"/>
          </a:xfrm>
          <a:prstGeom prst="rect">
            <a:avLst/>
          </a:prstGeom>
        </p:spPr>
      </p:pic>
    </p:spTree>
    <p:custDataLst>
      <p:tags r:id="rId1"/>
    </p:custDataLst>
    <p:extLst>
      <p:ext uri="{BB962C8B-B14F-4D97-AF65-F5344CB8AC3E}">
        <p14:creationId xmlns:p14="http://schemas.microsoft.com/office/powerpoint/2010/main" val="203382023"/>
      </p:ext>
    </p:extLst>
  </p:cSld>
  <p:clrMapOvr>
    <a:masterClrMapping/>
  </p:clrMapOvr>
  <mc:AlternateContent xmlns:mc="http://schemas.openxmlformats.org/markup-compatibility/2006">
    <mc:Choice xmlns:p14="http://schemas.microsoft.com/office/powerpoint/2010/main" Requires="p14">
      <p:transition spd="slow" p14:dur="2000" advTm="26816"/>
    </mc:Choice>
    <mc:Fallback>
      <p:transition spd="slow" advTm="26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5"/>
                </p:tgtEl>
              </p:cMediaNode>
            </p:audio>
          </p:childTnLst>
        </p:cTn>
      </p:par>
    </p:tnLst>
    <p:bldLst>
      <p:bldP spid="11" grpId="0" animBg="1"/>
      <p:bldP spid="13" grpId="0" animBg="1"/>
      <p:bldP spid="15"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052E18-9816-42BA-A31E-1CF85B567654}"/>
              </a:ext>
            </a:extLst>
          </p:cNvPr>
          <p:cNvPicPr>
            <a:picLocks noChangeAspect="1"/>
          </p:cNvPicPr>
          <p:nvPr/>
        </p:nvPicPr>
        <p:blipFill rotWithShape="1">
          <a:blip r:embed="rId5"/>
          <a:srcRect l="371" t="6914"/>
          <a:stretch/>
        </p:blipFill>
        <p:spPr>
          <a:xfrm>
            <a:off x="1661689" y="154770"/>
            <a:ext cx="8868621" cy="3998091"/>
          </a:xfrm>
          <a:prstGeom prst="rect">
            <a:avLst/>
          </a:prstGeom>
        </p:spPr>
      </p:pic>
      <p:sp>
        <p:nvSpPr>
          <p:cNvPr id="30" name="Rectangle 29">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9" name="Title 8">
            <a:extLst>
              <a:ext uri="{FF2B5EF4-FFF2-40B4-BE49-F238E27FC236}">
                <a16:creationId xmlns:a16="http://schemas.microsoft.com/office/drawing/2014/main" id="{640D5401-BC3F-4853-86C9-11C58F5A1784}"/>
              </a:ext>
            </a:extLst>
          </p:cNvPr>
          <p:cNvSpPr>
            <a:spLocks noGrp="1"/>
          </p:cNvSpPr>
          <p:nvPr>
            <p:ph type="title"/>
          </p:nvPr>
        </p:nvSpPr>
        <p:spPr>
          <a:xfrm>
            <a:off x="679600" y="4596992"/>
            <a:ext cx="1874757" cy="1607013"/>
          </a:xfrm>
        </p:spPr>
        <p:txBody>
          <a:bodyPr anchor="ctr">
            <a:normAutofit/>
          </a:bodyPr>
          <a:lstStyle/>
          <a:p>
            <a:r>
              <a:rPr lang="en-US" dirty="0">
                <a:solidFill>
                  <a:srgbClr val="FFFFFF"/>
                </a:solidFill>
                <a:latin typeface="Gill Sans MT Condensed" panose="020B0506020104020203" pitchFamily="34" charset="0"/>
              </a:rPr>
              <a:t>Next steps</a:t>
            </a:r>
          </a:p>
        </p:txBody>
      </p:sp>
      <p:sp>
        <p:nvSpPr>
          <p:cNvPr id="16" name="Content Placeholder 15">
            <a:extLst>
              <a:ext uri="{FF2B5EF4-FFF2-40B4-BE49-F238E27FC236}">
                <a16:creationId xmlns:a16="http://schemas.microsoft.com/office/drawing/2014/main" id="{28BFE09F-39AF-43D6-B60A-4448781376E9}"/>
              </a:ext>
            </a:extLst>
          </p:cNvPr>
          <p:cNvSpPr>
            <a:spLocks noGrp="1"/>
          </p:cNvSpPr>
          <p:nvPr>
            <p:ph idx="1"/>
          </p:nvPr>
        </p:nvSpPr>
        <p:spPr>
          <a:xfrm>
            <a:off x="2509630" y="4596992"/>
            <a:ext cx="9235135" cy="1607012"/>
          </a:xfrm>
        </p:spPr>
        <p:txBody>
          <a:bodyPr>
            <a:normAutofit/>
          </a:bodyPr>
          <a:lstStyle/>
          <a:p>
            <a:pPr marL="0" indent="0" algn="ctr">
              <a:spcBef>
                <a:spcPts val="0"/>
              </a:spcBef>
              <a:spcAft>
                <a:spcPts val="0"/>
              </a:spcAft>
              <a:buNone/>
            </a:pPr>
            <a:r>
              <a:rPr lang="en-US" sz="2400" dirty="0">
                <a:solidFill>
                  <a:srgbClr val="FFFFFF"/>
                </a:solidFill>
              </a:rPr>
              <a:t>Building a hierarchical/multilevel model to account for </a:t>
            </a:r>
          </a:p>
          <a:p>
            <a:pPr marL="0" indent="0" algn="ctr">
              <a:spcBef>
                <a:spcPts val="0"/>
              </a:spcBef>
              <a:spcAft>
                <a:spcPts val="0"/>
              </a:spcAft>
              <a:buNone/>
            </a:pPr>
            <a:r>
              <a:rPr lang="en-US" sz="2400" dirty="0">
                <a:solidFill>
                  <a:srgbClr val="FFFFFF"/>
                </a:solidFill>
              </a:rPr>
              <a:t>variation in Facebook ad spending across states.</a:t>
            </a:r>
          </a:p>
        </p:txBody>
      </p:sp>
      <p:pic>
        <p:nvPicPr>
          <p:cNvPr id="4" name="Audio 3">
            <a:hlinkClick r:id="" action="ppaction://media"/>
            <a:extLst>
              <a:ext uri="{FF2B5EF4-FFF2-40B4-BE49-F238E27FC236}">
                <a16:creationId xmlns:a16="http://schemas.microsoft.com/office/drawing/2014/main" id="{9516A55F-04C5-4137-93A4-2C011828C0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883701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3338"/>
    </mc:Choice>
    <mc:Fallback>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05F2509-88CF-4DF4-A218-7BBEDD71AEEF}"/>
              </a:ext>
            </a:extLst>
          </p:cNvPr>
          <p:cNvPicPr>
            <a:picLocks noChangeAspect="1"/>
          </p:cNvPicPr>
          <p:nvPr/>
        </p:nvPicPr>
        <p:blipFill>
          <a:blip r:embed="rId5"/>
          <a:stretch>
            <a:fillRect/>
          </a:stretch>
        </p:blipFill>
        <p:spPr>
          <a:xfrm>
            <a:off x="514821" y="1696963"/>
            <a:ext cx="5682190" cy="3464074"/>
          </a:xfrm>
          <a:prstGeom prst="rect">
            <a:avLst/>
          </a:prstGeom>
        </p:spPr>
      </p:pic>
      <p:sp>
        <p:nvSpPr>
          <p:cNvPr id="28" name="Rectangle 27">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ADEE96F-3A7E-4228-BF3F-D3919AA69B35}"/>
              </a:ext>
            </a:extLst>
          </p:cNvPr>
          <p:cNvSpPr>
            <a:spLocks noGrp="1"/>
          </p:cNvSpPr>
          <p:nvPr>
            <p:ph type="title"/>
          </p:nvPr>
        </p:nvSpPr>
        <p:spPr>
          <a:xfrm>
            <a:off x="6873606" y="938022"/>
            <a:ext cx="4597758" cy="1188720"/>
          </a:xfrm>
        </p:spPr>
        <p:txBody>
          <a:bodyPr>
            <a:normAutofit/>
          </a:bodyPr>
          <a:lstStyle/>
          <a:p>
            <a:r>
              <a:rPr lang="en-US" sz="3000" dirty="0">
                <a:solidFill>
                  <a:srgbClr val="FFFFFF"/>
                </a:solidFill>
                <a:latin typeface="Gill Sans MT Condensed" panose="020B0506020104020203" pitchFamily="34" charset="0"/>
              </a:rPr>
              <a:t>Spending on digital political ads is increasing every election cycle</a:t>
            </a:r>
          </a:p>
        </p:txBody>
      </p:sp>
      <p:pic>
        <p:nvPicPr>
          <p:cNvPr id="4098" name="Picture 2">
            <a:extLst>
              <a:ext uri="{FF2B5EF4-FFF2-40B4-BE49-F238E27FC236}">
                <a16:creationId xmlns:a16="http://schemas.microsoft.com/office/drawing/2014/main" id="{8EF512D6-BB28-460A-9EE4-70BB84656F89}"/>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14670" r="13475"/>
          <a:stretch/>
        </p:blipFill>
        <p:spPr bwMode="auto">
          <a:xfrm>
            <a:off x="7019688" y="2521688"/>
            <a:ext cx="4302735" cy="3370399"/>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F6E2F60D-D4B8-4943-BE51-73EE27C63D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1583582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208"/>
    </mc:Choice>
    <mc:Fallback>
      <p:transition spd="slow" advTm="2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73F5A7F-599A-4058-A1F6-AC0784FB45C2}"/>
              </a:ext>
            </a:extLst>
          </p:cNvPr>
          <p:cNvSpPr>
            <a:spLocks noGrp="1"/>
          </p:cNvSpPr>
          <p:nvPr>
            <p:ph idx="1"/>
          </p:nvPr>
        </p:nvSpPr>
        <p:spPr/>
        <p:txBody>
          <a:bodyPr/>
          <a:lstStyle/>
          <a:p>
            <a:pPr marL="0" indent="0" algn="ctr">
              <a:buNone/>
            </a:pPr>
            <a:r>
              <a:rPr lang="en-US" sz="4400" dirty="0"/>
              <a:t>Thank you for watching!</a:t>
            </a:r>
          </a:p>
          <a:p>
            <a:pPr marL="0" indent="0" algn="ctr">
              <a:buNone/>
            </a:pPr>
            <a:r>
              <a:rPr lang="en-US" sz="4400" dirty="0">
                <a:solidFill>
                  <a:schemeClr val="accent2">
                    <a:lumMod val="75000"/>
                  </a:schemeClr>
                </a:solidFill>
                <a:latin typeface="Gill Sans MT Condensed" panose="020B0506020104020203" pitchFamily="34" charset="0"/>
                <a:hlinkClick r:id="rId5">
                  <a:extLst>
                    <a:ext uri="{A12FA001-AC4F-418D-AE19-62706E023703}">
                      <ahyp:hlinkClr xmlns:ahyp="http://schemas.microsoft.com/office/drawing/2018/hyperlinkcolor" val="tx"/>
                    </a:ext>
                  </a:extLst>
                </a:hlinkClick>
              </a:rPr>
              <a:t>tina.tucker@duke.edu</a:t>
            </a:r>
            <a:endParaRPr lang="en-US" sz="4400" dirty="0">
              <a:solidFill>
                <a:schemeClr val="accent2">
                  <a:lumMod val="75000"/>
                </a:schemeClr>
              </a:solidFill>
              <a:latin typeface="Gill Sans MT Condensed" panose="020B0506020104020203" pitchFamily="34" charset="0"/>
            </a:endParaRPr>
          </a:p>
          <a:p>
            <a:pPr marL="0" indent="0" algn="ctr">
              <a:buNone/>
            </a:pPr>
            <a:endParaRPr lang="en-US" dirty="0"/>
          </a:p>
        </p:txBody>
      </p:sp>
      <p:pic>
        <p:nvPicPr>
          <p:cNvPr id="9" name="Audio 8">
            <a:hlinkClick r:id="" action="ppaction://media"/>
            <a:extLst>
              <a:ext uri="{FF2B5EF4-FFF2-40B4-BE49-F238E27FC236}">
                <a16:creationId xmlns:a16="http://schemas.microsoft.com/office/drawing/2014/main" id="{3C7D8CE2-6C62-4597-B015-E33FC97852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263784652"/>
      </p:ext>
    </p:extLst>
  </p:cSld>
  <p:clrMapOvr>
    <a:masterClrMapping/>
  </p:clrMapOvr>
  <mc:AlternateContent xmlns:mc="http://schemas.openxmlformats.org/markup-compatibility/2006">
    <mc:Choice xmlns:p14="http://schemas.microsoft.com/office/powerpoint/2010/main" Requires="p14">
      <p:transition spd="slow" p14:dur="2000" advTm="6062"/>
    </mc:Choice>
    <mc:Fallback>
      <p:transition spd="slow" advTm="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75D3AF-30B7-4F92-BF8C-52FBC93188E6}"/>
              </a:ext>
            </a:extLst>
          </p:cNvPr>
          <p:cNvSpPr>
            <a:spLocks noGrp="1"/>
          </p:cNvSpPr>
          <p:nvPr>
            <p:ph type="title"/>
          </p:nvPr>
        </p:nvSpPr>
        <p:spPr>
          <a:xfrm>
            <a:off x="672280" y="944751"/>
            <a:ext cx="3259016" cy="3022903"/>
          </a:xfrm>
        </p:spPr>
        <p:txBody>
          <a:bodyPr>
            <a:normAutofit/>
          </a:bodyPr>
          <a:lstStyle/>
          <a:p>
            <a:r>
              <a:rPr lang="en-US" dirty="0">
                <a:solidFill>
                  <a:srgbClr val="FFFFFF"/>
                </a:solidFill>
                <a:latin typeface="Gill Sans MT Condensed" panose="020B0506020104020203" pitchFamily="34" charset="0"/>
              </a:rPr>
              <a:t>But everything we know about political ads comes </a:t>
            </a:r>
            <a:r>
              <a:rPr lang="en-US" sz="3200" dirty="0">
                <a:solidFill>
                  <a:srgbClr val="FFFFFF"/>
                </a:solidFill>
                <a:latin typeface="Gill Sans MT Condensed" panose="020B0506020104020203" pitchFamily="34" charset="0"/>
              </a:rPr>
              <a:t>from the study of advertising on </a:t>
            </a:r>
            <a:r>
              <a:rPr lang="en-US" sz="3600" u="sng" dirty="0">
                <a:solidFill>
                  <a:srgbClr val="FFFFFF"/>
                </a:solidFill>
                <a:latin typeface="Gill Sans MT Condensed" panose="020B0506020104020203" pitchFamily="34" charset="0"/>
              </a:rPr>
              <a:t>Television</a:t>
            </a:r>
            <a:endParaRPr lang="en-US" sz="3200" dirty="0">
              <a:solidFill>
                <a:srgbClr val="FFFFFF"/>
              </a:solidFill>
              <a:latin typeface="Gill Sans MT Condensed" panose="020B0506020104020203" pitchFamily="34" charset="0"/>
            </a:endParaRPr>
          </a:p>
        </p:txBody>
      </p:sp>
      <p:sp>
        <p:nvSpPr>
          <p:cNvPr id="77" name="Rectangle 76">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1" name="Rectangle 80">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122" name="Picture 2">
            <a:extLst>
              <a:ext uri="{FF2B5EF4-FFF2-40B4-BE49-F238E27FC236}">
                <a16:creationId xmlns:a16="http://schemas.microsoft.com/office/drawing/2014/main" id="{D40C51F8-1473-4E25-A531-B1372F2D28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6"/>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9F4423D5-25CB-4CBC-BDA0-45E108156A49}"/>
              </a:ext>
            </a:extLst>
          </p:cNvPr>
          <p:cNvGraphicFramePr>
            <a:graphicFrameLocks noChangeAspect="1"/>
          </p:cNvGraphicFramePr>
          <p:nvPr>
            <p:extLst>
              <p:ext uri="{D42A27DB-BD31-4B8C-83A1-F6EECF244321}">
                <p14:modId xmlns:p14="http://schemas.microsoft.com/office/powerpoint/2010/main" val="3588158441"/>
              </p:ext>
            </p:extLst>
          </p:nvPr>
        </p:nvGraphicFramePr>
        <p:xfrm>
          <a:off x="4184441" y="601200"/>
          <a:ext cx="7503637" cy="5816530"/>
        </p:xfrm>
        <a:graphic>
          <a:graphicData uri="http://schemas.openxmlformats.org/presentationml/2006/ole">
            <mc:AlternateContent xmlns:mc="http://schemas.openxmlformats.org/markup-compatibility/2006">
              <mc:Choice xmlns:v="urn:schemas-microsoft-com:vml" Requires="v">
                <p:oleObj spid="_x0000_s5138" r:id="rId7" imgW="7619040" imgH="5904720" progId="">
                  <p:embed/>
                </p:oleObj>
              </mc:Choice>
              <mc:Fallback>
                <p:oleObj r:id="rId7" imgW="7619040" imgH="5904720" progId="">
                  <p:embed/>
                  <p:pic>
                    <p:nvPicPr>
                      <p:cNvPr id="0" name=""/>
                      <p:cNvPicPr/>
                      <p:nvPr/>
                    </p:nvPicPr>
                    <p:blipFill>
                      <a:blip r:embed="rId8"/>
                      <a:stretch>
                        <a:fillRect/>
                      </a:stretch>
                    </p:blipFill>
                    <p:spPr>
                      <a:xfrm>
                        <a:off x="4184441" y="601200"/>
                        <a:ext cx="7503637" cy="5816530"/>
                      </a:xfrm>
                      <a:prstGeom prst="rect">
                        <a:avLst/>
                      </a:prstGeom>
                    </p:spPr>
                  </p:pic>
                </p:oleObj>
              </mc:Fallback>
            </mc:AlternateContent>
          </a:graphicData>
        </a:graphic>
      </p:graphicFrame>
      <p:pic>
        <p:nvPicPr>
          <p:cNvPr id="10" name="Audio 9">
            <a:hlinkClick r:id="" action="ppaction://media"/>
            <a:extLst>
              <a:ext uri="{FF2B5EF4-FFF2-40B4-BE49-F238E27FC236}">
                <a16:creationId xmlns:a16="http://schemas.microsoft.com/office/drawing/2014/main" id="{B23AD199-222D-4F54-968D-096E185383A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3160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657"/>
    </mc:Choice>
    <mc:Fallback>
      <p:transition spd="slow" advTm="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878F-CEB9-4824-9C96-AFF33A5460F6}"/>
              </a:ext>
            </a:extLst>
          </p:cNvPr>
          <p:cNvSpPr>
            <a:spLocks noGrp="1"/>
          </p:cNvSpPr>
          <p:nvPr>
            <p:ph type="title"/>
          </p:nvPr>
        </p:nvSpPr>
        <p:spPr>
          <a:xfrm>
            <a:off x="581192" y="658904"/>
            <a:ext cx="11029616" cy="985441"/>
          </a:xfrm>
        </p:spPr>
        <p:txBody>
          <a:bodyPr>
            <a:normAutofit/>
          </a:bodyPr>
          <a:lstStyle/>
          <a:p>
            <a:r>
              <a:rPr lang="en-US" sz="3100" dirty="0">
                <a:latin typeface="Gill Sans MT Condensed" panose="020B0506020104020203" pitchFamily="34" charset="0"/>
              </a:rPr>
              <a:t>Research finds that </a:t>
            </a:r>
            <a:r>
              <a:rPr lang="en-US" sz="3100" b="1" dirty="0">
                <a:latin typeface="Gill Sans MT Condensed" panose="020B0506020104020203" pitchFamily="34" charset="0"/>
              </a:rPr>
              <a:t>tv</a:t>
            </a:r>
            <a:r>
              <a:rPr lang="en-US" sz="3100" dirty="0">
                <a:latin typeface="Gill Sans MT Condensed" panose="020B0506020104020203" pitchFamily="34" charset="0"/>
              </a:rPr>
              <a:t> political advertising is unbalanced ACROSS ELECTORAL RACES</a:t>
            </a:r>
          </a:p>
        </p:txBody>
      </p:sp>
      <p:graphicFrame>
        <p:nvGraphicFramePr>
          <p:cNvPr id="4" name="Content Placeholder 3">
            <a:extLst>
              <a:ext uri="{FF2B5EF4-FFF2-40B4-BE49-F238E27FC236}">
                <a16:creationId xmlns:a16="http://schemas.microsoft.com/office/drawing/2014/main" id="{CC16FD82-CC13-4101-84B3-EC30089EEFFC}"/>
              </a:ext>
            </a:extLst>
          </p:cNvPr>
          <p:cNvGraphicFramePr>
            <a:graphicFrameLocks noGrp="1"/>
          </p:cNvGraphicFramePr>
          <p:nvPr>
            <p:ph idx="1"/>
            <p:extLst>
              <p:ext uri="{D42A27DB-BD31-4B8C-83A1-F6EECF244321}">
                <p14:modId xmlns:p14="http://schemas.microsoft.com/office/powerpoint/2010/main" val="934489734"/>
              </p:ext>
            </p:extLst>
          </p:nvPr>
        </p:nvGraphicFramePr>
        <p:xfrm>
          <a:off x="581025" y="2341564"/>
          <a:ext cx="10454528" cy="32793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Audio 7">
            <a:hlinkClick r:id="" action="ppaction://media"/>
            <a:extLst>
              <a:ext uri="{FF2B5EF4-FFF2-40B4-BE49-F238E27FC236}">
                <a16:creationId xmlns:a16="http://schemas.microsoft.com/office/drawing/2014/main" id="{59BA73B6-CB96-4B78-A71E-73717A33FC5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691938" y="6357938"/>
            <a:ext cx="347662" cy="347662"/>
          </a:xfrm>
          <a:prstGeom prst="rect">
            <a:avLst/>
          </a:prstGeom>
        </p:spPr>
      </p:pic>
    </p:spTree>
    <p:custDataLst>
      <p:tags r:id="rId1"/>
    </p:custDataLst>
    <p:extLst>
      <p:ext uri="{BB962C8B-B14F-4D97-AF65-F5344CB8AC3E}">
        <p14:creationId xmlns:p14="http://schemas.microsoft.com/office/powerpoint/2010/main" val="289629420"/>
      </p:ext>
    </p:extLst>
  </p:cSld>
  <p:clrMapOvr>
    <a:masterClrMapping/>
  </p:clrMapOvr>
  <mc:AlternateContent xmlns:mc="http://schemas.openxmlformats.org/markup-compatibility/2006">
    <mc:Choice xmlns:p14="http://schemas.microsoft.com/office/powerpoint/2010/main" Requires="p14">
      <p:transition spd="slow" p14:dur="2000" advTm="24855"/>
    </mc:Choice>
    <mc:Fallback>
      <p:transition spd="slow" advTm="24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C9A4B5C-59BA-4AB6-BD16-B40EDFB48EB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353FEA77-6A63-49FB-9CC8-1CFCE48516D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245341D3-1E30-40DF-A6DE-085801CF273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8C214AE5-2F75-4788-9253-F42D6362438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7059843-579F-4300-83DC-5CD29ED915D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FB2CD74C-BB7F-44EB-9DEA-80B2225B928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70C9397-F658-48B0-BE8C-CBFC524B6A9D}"/>
              </a:ext>
            </a:extLst>
          </p:cNvPr>
          <p:cNvGraphicFramePr/>
          <p:nvPr>
            <p:extLst>
              <p:ext uri="{D42A27DB-BD31-4B8C-83A1-F6EECF244321}">
                <p14:modId xmlns:p14="http://schemas.microsoft.com/office/powerpoint/2010/main" val="629451342"/>
              </p:ext>
            </p:extLst>
          </p:nvPr>
        </p:nvGraphicFramePr>
        <p:xfrm>
          <a:off x="4843463" y="1742141"/>
          <a:ext cx="5662198" cy="47264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 name="Object 2">
            <a:extLst>
              <a:ext uri="{FF2B5EF4-FFF2-40B4-BE49-F238E27FC236}">
                <a16:creationId xmlns:a16="http://schemas.microsoft.com/office/drawing/2014/main" id="{9D893040-372E-4848-8FD0-A02D7108A530}"/>
              </a:ext>
            </a:extLst>
          </p:cNvPr>
          <p:cNvGraphicFramePr>
            <a:graphicFrameLocks noChangeAspect="1"/>
          </p:cNvGraphicFramePr>
          <p:nvPr>
            <p:extLst>
              <p:ext uri="{D42A27DB-BD31-4B8C-83A1-F6EECF244321}">
                <p14:modId xmlns:p14="http://schemas.microsoft.com/office/powerpoint/2010/main" val="33283775"/>
              </p:ext>
            </p:extLst>
          </p:nvPr>
        </p:nvGraphicFramePr>
        <p:xfrm>
          <a:off x="1893526" y="1815151"/>
          <a:ext cx="3017141" cy="4580409"/>
        </p:xfrm>
        <a:graphic>
          <a:graphicData uri="http://schemas.openxmlformats.org/presentationml/2006/ole">
            <mc:AlternateContent xmlns:mc="http://schemas.openxmlformats.org/markup-compatibility/2006">
              <mc:Choice xmlns:v="urn:schemas-microsoft-com:vml" Requires="v">
                <p:oleObj spid="_x0000_s6160" r:id="rId12" imgW="10818720" imgH="16545960" progId="">
                  <p:embed/>
                </p:oleObj>
              </mc:Choice>
              <mc:Fallback>
                <p:oleObj r:id="rId12" imgW="10818720" imgH="16545960" progId="">
                  <p:embed/>
                  <p:pic>
                    <p:nvPicPr>
                      <p:cNvPr id="0" name=""/>
                      <p:cNvPicPr/>
                      <p:nvPr/>
                    </p:nvPicPr>
                    <p:blipFill>
                      <a:blip r:embed="rId13"/>
                      <a:stretch>
                        <a:fillRect/>
                      </a:stretch>
                    </p:blipFill>
                    <p:spPr>
                      <a:xfrm>
                        <a:off x="1893526" y="1815151"/>
                        <a:ext cx="3017141" cy="4580409"/>
                      </a:xfrm>
                      <a:prstGeom prst="rect">
                        <a:avLst/>
                      </a:prstGeom>
                      <a:ln>
                        <a:solidFill>
                          <a:srgbClr val="0070C0"/>
                        </a:solidFill>
                      </a:ln>
                    </p:spPr>
                  </p:pic>
                </p:oleObj>
              </mc:Fallback>
            </mc:AlternateContent>
          </a:graphicData>
        </a:graphic>
      </p:graphicFrame>
      <p:sp>
        <p:nvSpPr>
          <p:cNvPr id="4" name="Title 3">
            <a:extLst>
              <a:ext uri="{FF2B5EF4-FFF2-40B4-BE49-F238E27FC236}">
                <a16:creationId xmlns:a16="http://schemas.microsoft.com/office/drawing/2014/main" id="{604F145F-03EF-4A54-A732-751D69EB545C}"/>
              </a:ext>
            </a:extLst>
          </p:cNvPr>
          <p:cNvSpPr>
            <a:spLocks noGrp="1"/>
          </p:cNvSpPr>
          <p:nvPr>
            <p:ph type="title"/>
          </p:nvPr>
        </p:nvSpPr>
        <p:spPr>
          <a:xfrm>
            <a:off x="581192" y="702156"/>
            <a:ext cx="11029616" cy="942581"/>
          </a:xfrm>
        </p:spPr>
        <p:txBody>
          <a:bodyPr>
            <a:normAutofit/>
          </a:bodyPr>
          <a:lstStyle/>
          <a:p>
            <a:pPr algn="ctr"/>
            <a:r>
              <a:rPr lang="en-US" sz="4000" dirty="0">
                <a:latin typeface="Gill Sans MT Condensed" panose="020B0506020104020203" pitchFamily="34" charset="0"/>
              </a:rPr>
              <a:t>But</a:t>
            </a:r>
            <a:r>
              <a:rPr lang="en-US" sz="3100" dirty="0">
                <a:latin typeface="Gill Sans MT Condensed" panose="020B0506020104020203" pitchFamily="34" charset="0"/>
              </a:rPr>
              <a:t> Digital ads </a:t>
            </a:r>
            <a:r>
              <a:rPr lang="en-US" sz="3100" b="1" dirty="0">
                <a:latin typeface="Gill Sans MT Condensed" panose="020B0506020104020203" pitchFamily="34" charset="0"/>
              </a:rPr>
              <a:t>differ</a:t>
            </a:r>
            <a:r>
              <a:rPr lang="en-US" sz="3100" dirty="0">
                <a:latin typeface="Gill Sans MT Condensed" panose="020B0506020104020203" pitchFamily="34" charset="0"/>
              </a:rPr>
              <a:t> from TV ads in fundamental ways…</a:t>
            </a:r>
          </a:p>
        </p:txBody>
      </p:sp>
      <p:pic>
        <p:nvPicPr>
          <p:cNvPr id="16" name="Audio 15">
            <a:hlinkClick r:id="" action="ppaction://media"/>
            <a:extLst>
              <a:ext uri="{FF2B5EF4-FFF2-40B4-BE49-F238E27FC236}">
                <a16:creationId xmlns:a16="http://schemas.microsoft.com/office/drawing/2014/main" id="{33D636D4-6CFB-4811-93B0-4D8FB778C6BF}"/>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1691938" y="6357938"/>
            <a:ext cx="347662" cy="347662"/>
          </a:xfrm>
          <a:prstGeom prst="rect">
            <a:avLst/>
          </a:prstGeom>
        </p:spPr>
      </p:pic>
    </p:spTree>
    <p:custDataLst>
      <p:tags r:id="rId2"/>
    </p:custDataLst>
    <p:extLst>
      <p:ext uri="{BB962C8B-B14F-4D97-AF65-F5344CB8AC3E}">
        <p14:creationId xmlns:p14="http://schemas.microsoft.com/office/powerpoint/2010/main" val="2296089035"/>
      </p:ext>
    </p:extLst>
  </p:cSld>
  <p:clrMapOvr>
    <a:masterClrMapping/>
  </p:clrMapOvr>
  <mc:AlternateContent xmlns:mc="http://schemas.openxmlformats.org/markup-compatibility/2006">
    <mc:Choice xmlns:p14="http://schemas.microsoft.com/office/powerpoint/2010/main" Requires="p14">
      <p:transition spd="slow" p14:dur="2000" advTm="18864"/>
    </mc:Choice>
    <mc:Fallback>
      <p:transition spd="slow" advTm="18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99FA8E1F-B88B-445C-B10F-255644BD479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D7E4796F-2FBA-46D4-AA21-86DDE57C602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B72FA74D-F1EB-4584-BADD-F8DC28F8636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0950F072-A1F1-45E4-8EDB-78A13CBCF63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29CB9F70-E99B-42FB-ADDA-2710727CA3C1}"/>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93D865D1-92D1-4061-9FDC-034378DCC0E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124DB0C3-95B6-4476-804A-DA82ABE9BAF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6"/>
                </p:tgtEl>
              </p:cMediaNode>
            </p:audio>
          </p:childTnLst>
        </p:cTn>
      </p:par>
    </p:tnLst>
    <p:bldLst>
      <p:bldGraphic spid="2"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932D18-5ED1-4729-B6B3-83C5D6214A77}"/>
              </a:ext>
            </a:extLst>
          </p:cNvPr>
          <p:cNvSpPr>
            <a:spLocks noGrp="1"/>
          </p:cNvSpPr>
          <p:nvPr>
            <p:ph type="title"/>
          </p:nvPr>
        </p:nvSpPr>
        <p:spPr>
          <a:xfrm>
            <a:off x="609906" y="702155"/>
            <a:ext cx="3927307" cy="1269713"/>
          </a:xfrm>
        </p:spPr>
        <p:txBody>
          <a:bodyPr vert="horz" lIns="91440" tIns="45720" rIns="91440" bIns="45720" rtlCol="0" anchor="b">
            <a:normAutofit/>
          </a:bodyPr>
          <a:lstStyle/>
          <a:p>
            <a:r>
              <a:rPr lang="en-US" sz="4400" dirty="0">
                <a:latin typeface="Gill Sans MT Condensed" panose="020B0506020104020203" pitchFamily="34" charset="0"/>
              </a:rPr>
              <a:t>Research Question</a:t>
            </a:r>
          </a:p>
        </p:txBody>
      </p:sp>
      <p:sp>
        <p:nvSpPr>
          <p:cNvPr id="19"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79DEAD5-607A-4016-A183-35352A6DCF94}"/>
              </a:ext>
            </a:extLst>
          </p:cNvPr>
          <p:cNvSpPr>
            <a:spLocks noGrp="1"/>
          </p:cNvSpPr>
          <p:nvPr>
            <p:ph sz="half" idx="1"/>
          </p:nvPr>
        </p:nvSpPr>
        <p:spPr>
          <a:xfrm>
            <a:off x="609905" y="2340864"/>
            <a:ext cx="5716351" cy="3634486"/>
          </a:xfrm>
        </p:spPr>
        <p:txBody>
          <a:bodyPr vert="horz" lIns="91440" tIns="45720" rIns="91440" bIns="45720" rtlCol="0" anchor="ctr">
            <a:normAutofit/>
          </a:bodyPr>
          <a:lstStyle/>
          <a:p>
            <a:pPr marL="0" indent="0">
              <a:buNone/>
            </a:pPr>
            <a:r>
              <a:rPr lang="en-US" sz="2000" dirty="0"/>
              <a:t>Has digital advertising truly </a:t>
            </a:r>
            <a:r>
              <a:rPr lang="en-US" sz="2400" dirty="0"/>
              <a:t>“levelled the playing field”</a:t>
            </a:r>
            <a:r>
              <a:rPr lang="en-US" sz="2000" dirty="0"/>
              <a:t> for political candidates?</a:t>
            </a:r>
          </a:p>
          <a:p>
            <a:pPr marL="0" indent="0">
              <a:buNone/>
            </a:pPr>
            <a:r>
              <a:rPr lang="en-US" sz="1800" dirty="0"/>
              <a:t>Or is digital advertising still concentrated in the most competitive races and among incumbent politicians?</a:t>
            </a:r>
          </a:p>
        </p:txBody>
      </p:sp>
      <p:pic>
        <p:nvPicPr>
          <p:cNvPr id="6" name="Content Placeholder 5" descr="Help">
            <a:extLst>
              <a:ext uri="{FF2B5EF4-FFF2-40B4-BE49-F238E27FC236}">
                <a16:creationId xmlns:a16="http://schemas.microsoft.com/office/drawing/2014/main" id="{99132F84-41F1-4924-9AF3-76ED23C44E31}"/>
              </a:ext>
            </a:extLst>
          </p:cNvPr>
          <p:cNvPicPr>
            <a:picLocks noGrp="1" noChangeAspect="1"/>
          </p:cNvPicPr>
          <p:nvPr>
            <p:ph sz="half" idx="2"/>
          </p:nvPr>
        </p:nvPicPr>
        <p:blipFill>
          <a:blip r:embed="rId6">
            <a:extLst>
              <a:ext uri="{96DAC541-7B7A-43D3-8B79-37D633B846F1}">
                <asvg:svgBlip xmlns:asvg="http://schemas.microsoft.com/office/drawing/2016/SVG/main" r:embed="rId7"/>
              </a:ext>
            </a:extLst>
          </a:blip>
          <a:stretch>
            <a:fillRect/>
          </a:stretch>
        </p:blipFill>
        <p:spPr>
          <a:xfrm>
            <a:off x="6160910" y="702156"/>
            <a:ext cx="5273194" cy="5273194"/>
          </a:xfrm>
          <a:prstGeom prst="rect">
            <a:avLst/>
          </a:prstGeom>
        </p:spPr>
      </p:pic>
      <p:pic>
        <p:nvPicPr>
          <p:cNvPr id="12" name="Audio 11">
            <a:hlinkClick r:id="" action="ppaction://media"/>
            <a:extLst>
              <a:ext uri="{FF2B5EF4-FFF2-40B4-BE49-F238E27FC236}">
                <a16:creationId xmlns:a16="http://schemas.microsoft.com/office/drawing/2014/main" id="{B9F26996-99B4-40EF-BBB5-6B3DB8454C0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91938" y="6357938"/>
            <a:ext cx="347662" cy="347662"/>
          </a:xfrm>
          <a:prstGeom prst="rect">
            <a:avLst/>
          </a:prstGeom>
        </p:spPr>
      </p:pic>
    </p:spTree>
    <p:custDataLst>
      <p:tags r:id="rId1"/>
    </p:custDataLst>
    <p:extLst>
      <p:ext uri="{BB962C8B-B14F-4D97-AF65-F5344CB8AC3E}">
        <p14:creationId xmlns:p14="http://schemas.microsoft.com/office/powerpoint/2010/main" val="318792512"/>
      </p:ext>
    </p:extLst>
  </p:cSld>
  <p:clrMapOvr>
    <a:masterClrMapping/>
  </p:clrMapOvr>
  <mc:AlternateContent xmlns:mc="http://schemas.openxmlformats.org/markup-compatibility/2006">
    <mc:Choice xmlns:p14="http://schemas.microsoft.com/office/powerpoint/2010/main" Requires="p14">
      <p:transition spd="slow" p14:dur="2000" advTm="34025"/>
    </mc:Choice>
    <mc:Fallback>
      <p:transition spd="slow" advTm="34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96" name="Picture 4">
            <a:extLst>
              <a:ext uri="{FF2B5EF4-FFF2-40B4-BE49-F238E27FC236}">
                <a16:creationId xmlns:a16="http://schemas.microsoft.com/office/drawing/2014/main" id="{9BB1B6D8-060D-44D7-9C98-9F7862CA449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16568" y="727301"/>
            <a:ext cx="5331481" cy="298562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00B467-0A59-43F1-AB76-DEA5940B2BEB}"/>
              </a:ext>
            </a:extLst>
          </p:cNvPr>
          <p:cNvSpPr>
            <a:spLocks noGrp="1"/>
          </p:cNvSpPr>
          <p:nvPr>
            <p:ph type="title"/>
          </p:nvPr>
        </p:nvSpPr>
        <p:spPr>
          <a:xfrm>
            <a:off x="679599" y="4596992"/>
            <a:ext cx="10675857" cy="1607013"/>
          </a:xfrm>
        </p:spPr>
        <p:txBody>
          <a:bodyPr anchor="ctr">
            <a:normAutofit/>
          </a:bodyPr>
          <a:lstStyle/>
          <a:p>
            <a:pPr algn="ctr">
              <a:lnSpc>
                <a:spcPct val="90000"/>
              </a:lnSpc>
            </a:pPr>
            <a:r>
              <a:rPr lang="en-US" sz="3600" dirty="0">
                <a:solidFill>
                  <a:srgbClr val="FFFFFF"/>
                </a:solidFill>
                <a:latin typeface="Gill Sans MT Condensed" panose="020B0506020104020203" pitchFamily="34" charset="0"/>
              </a:rPr>
              <a:t>I examine Facebook ad spending by </a:t>
            </a:r>
            <a:r>
              <a:rPr lang="en-US" sz="3600" dirty="0">
                <a:solidFill>
                  <a:schemeClr val="accent2"/>
                </a:solidFill>
                <a:latin typeface="Gill Sans MT Condensed" panose="020B0506020104020203" pitchFamily="34" charset="0"/>
              </a:rPr>
              <a:t>139 US Senate </a:t>
            </a:r>
            <a:r>
              <a:rPr lang="en-US" sz="3600" dirty="0">
                <a:solidFill>
                  <a:srgbClr val="FFFFFF"/>
                </a:solidFill>
                <a:latin typeface="Gill Sans MT Condensed" panose="020B0506020104020203" pitchFamily="34" charset="0"/>
              </a:rPr>
              <a:t>candidates </a:t>
            </a:r>
            <a:br>
              <a:rPr lang="en-US" sz="3600" dirty="0">
                <a:solidFill>
                  <a:srgbClr val="FFFFFF"/>
                </a:solidFill>
                <a:latin typeface="Gill Sans MT Condensed" panose="020B0506020104020203" pitchFamily="34" charset="0"/>
              </a:rPr>
            </a:br>
            <a:r>
              <a:rPr lang="en-US" sz="3600" dirty="0">
                <a:solidFill>
                  <a:srgbClr val="FFFFFF"/>
                </a:solidFill>
                <a:latin typeface="Gill Sans MT Condensed" panose="020B0506020104020203" pitchFamily="34" charset="0"/>
              </a:rPr>
              <a:t>in </a:t>
            </a:r>
            <a:r>
              <a:rPr lang="en-US" sz="3600" dirty="0">
                <a:solidFill>
                  <a:schemeClr val="accent2"/>
                </a:solidFill>
                <a:latin typeface="Gill Sans MT Condensed" panose="020B0506020104020203" pitchFamily="34" charset="0"/>
              </a:rPr>
              <a:t>50 states</a:t>
            </a:r>
            <a:r>
              <a:rPr lang="en-US" sz="3600" dirty="0">
                <a:solidFill>
                  <a:srgbClr val="FFFFFF"/>
                </a:solidFill>
                <a:latin typeface="Gill Sans MT Condensed" panose="020B0506020104020203" pitchFamily="34" charset="0"/>
              </a:rPr>
              <a:t> during the </a:t>
            </a:r>
            <a:r>
              <a:rPr lang="en-US" sz="3600" dirty="0">
                <a:solidFill>
                  <a:schemeClr val="accent2"/>
                </a:solidFill>
                <a:latin typeface="Gill Sans MT Condensed" panose="020B0506020104020203" pitchFamily="34" charset="0"/>
              </a:rPr>
              <a:t>2018 and 2020 </a:t>
            </a:r>
            <a:r>
              <a:rPr lang="en-US" sz="3600" dirty="0">
                <a:solidFill>
                  <a:schemeClr val="bg1"/>
                </a:solidFill>
                <a:latin typeface="Gill Sans MT Condensed" panose="020B0506020104020203" pitchFamily="34" charset="0"/>
              </a:rPr>
              <a:t>campaigns.</a:t>
            </a:r>
          </a:p>
        </p:txBody>
      </p:sp>
      <p:pic>
        <p:nvPicPr>
          <p:cNvPr id="7" name="Picture 6">
            <a:extLst>
              <a:ext uri="{FF2B5EF4-FFF2-40B4-BE49-F238E27FC236}">
                <a16:creationId xmlns:a16="http://schemas.microsoft.com/office/drawing/2014/main" id="{BCED855C-6B10-4039-87A4-FE1AE264F1D8}"/>
              </a:ext>
            </a:extLst>
          </p:cNvPr>
          <p:cNvPicPr>
            <a:picLocks noChangeAspect="1"/>
          </p:cNvPicPr>
          <p:nvPr/>
        </p:nvPicPr>
        <p:blipFill>
          <a:blip r:embed="rId6"/>
          <a:stretch>
            <a:fillRect/>
          </a:stretch>
        </p:blipFill>
        <p:spPr>
          <a:xfrm>
            <a:off x="441139" y="591379"/>
            <a:ext cx="5438060" cy="3194860"/>
          </a:xfrm>
          <a:prstGeom prst="rect">
            <a:avLst/>
          </a:prstGeom>
        </p:spPr>
      </p:pic>
      <p:pic>
        <p:nvPicPr>
          <p:cNvPr id="12" name="Audio 11">
            <a:hlinkClick r:id="" action="ppaction://media"/>
            <a:extLst>
              <a:ext uri="{FF2B5EF4-FFF2-40B4-BE49-F238E27FC236}">
                <a16:creationId xmlns:a16="http://schemas.microsoft.com/office/drawing/2014/main" id="{A51101CB-50A6-4CF8-86BF-17F7256820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4254401847"/>
      </p:ext>
    </p:extLst>
  </p:cSld>
  <p:clrMapOvr>
    <a:masterClrMapping/>
  </p:clrMapOvr>
  <mc:AlternateContent xmlns:mc="http://schemas.openxmlformats.org/markup-compatibility/2006">
    <mc:Choice xmlns:p14="http://schemas.microsoft.com/office/powerpoint/2010/main" Requires="p14">
      <p:transition spd="slow" p14:dur="2000" advTm="18974"/>
    </mc:Choice>
    <mc:Fallback>
      <p:transition spd="slow" advTm="18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BE57614-D127-4973-AC18-1434EFDF9290}"/>
              </a:ext>
            </a:extLst>
          </p:cNvPr>
          <p:cNvSpPr>
            <a:spLocks noGrp="1"/>
          </p:cNvSpPr>
          <p:nvPr>
            <p:ph type="title"/>
          </p:nvPr>
        </p:nvSpPr>
        <p:spPr>
          <a:xfrm>
            <a:off x="6873606" y="645335"/>
            <a:ext cx="4597758" cy="984818"/>
          </a:xfrm>
        </p:spPr>
        <p:txBody>
          <a:bodyPr>
            <a:normAutofit/>
          </a:bodyPr>
          <a:lstStyle/>
          <a:p>
            <a:r>
              <a:rPr lang="en-US" dirty="0">
                <a:solidFill>
                  <a:srgbClr val="FFFFFF"/>
                </a:solidFill>
              </a:rPr>
              <a:t>The data: </a:t>
            </a:r>
            <a:r>
              <a:rPr lang="en-US" sz="2400" dirty="0">
                <a:solidFill>
                  <a:srgbClr val="FFFFFF"/>
                </a:solidFill>
              </a:rPr>
              <a:t>139 Observations</a:t>
            </a:r>
            <a:endParaRPr lang="en-US" dirty="0">
              <a:solidFill>
                <a:srgbClr val="FFFFFF"/>
              </a:solidFill>
            </a:endParaRPr>
          </a:p>
        </p:txBody>
      </p:sp>
      <p:sp>
        <p:nvSpPr>
          <p:cNvPr id="4" name="Content Placeholder 3">
            <a:extLst>
              <a:ext uri="{FF2B5EF4-FFF2-40B4-BE49-F238E27FC236}">
                <a16:creationId xmlns:a16="http://schemas.microsoft.com/office/drawing/2014/main" id="{F36801D8-6D5A-4DE0-9B45-2D21994F2F3B}"/>
              </a:ext>
            </a:extLst>
          </p:cNvPr>
          <p:cNvSpPr>
            <a:spLocks noGrp="1"/>
          </p:cNvSpPr>
          <p:nvPr>
            <p:ph idx="1"/>
          </p:nvPr>
        </p:nvSpPr>
        <p:spPr>
          <a:xfrm>
            <a:off x="6873605" y="1886615"/>
            <a:ext cx="4803573" cy="4503949"/>
          </a:xfrm>
        </p:spPr>
        <p:txBody>
          <a:bodyPr>
            <a:normAutofit fontScale="85000" lnSpcReduction="20000"/>
          </a:bodyPr>
          <a:lstStyle/>
          <a:p>
            <a:pPr marL="0" indent="0">
              <a:buNone/>
            </a:pPr>
            <a:r>
              <a:rPr lang="en-US" sz="2400" u="sng" dirty="0">
                <a:solidFill>
                  <a:srgbClr val="FFFFFF"/>
                </a:solidFill>
              </a:rPr>
              <a:t>Response Variable:</a:t>
            </a:r>
            <a:r>
              <a:rPr lang="en-US" sz="2400" dirty="0">
                <a:solidFill>
                  <a:srgbClr val="FFFFFF"/>
                </a:solidFill>
              </a:rPr>
              <a:t> </a:t>
            </a:r>
            <a:r>
              <a:rPr lang="en-US" sz="2400" dirty="0">
                <a:solidFill>
                  <a:schemeClr val="tx2"/>
                </a:solidFill>
              </a:rPr>
              <a:t>$ amount spent by each Senate candidate on Facebook ads in the four months prior to Election Day.</a:t>
            </a:r>
          </a:p>
          <a:p>
            <a:pPr marL="0" indent="0">
              <a:buNone/>
            </a:pPr>
            <a:r>
              <a:rPr lang="en-US" sz="2400" u="sng" dirty="0">
                <a:solidFill>
                  <a:srgbClr val="FFFFFF"/>
                </a:solidFill>
              </a:rPr>
              <a:t>Predictor Variables</a:t>
            </a:r>
            <a:r>
              <a:rPr lang="en-US" sz="2400" dirty="0">
                <a:solidFill>
                  <a:srgbClr val="FFFFFF"/>
                </a:solidFill>
              </a:rPr>
              <a:t>:</a:t>
            </a:r>
            <a:endParaRPr lang="en-US" sz="2400" u="sng" dirty="0">
              <a:solidFill>
                <a:srgbClr val="FFFFFF"/>
              </a:solidFill>
            </a:endParaRPr>
          </a:p>
          <a:p>
            <a:r>
              <a:rPr lang="en-US" sz="2400" dirty="0">
                <a:solidFill>
                  <a:schemeClr val="tx2"/>
                </a:solidFill>
              </a:rPr>
              <a:t>Competitiveness rating</a:t>
            </a:r>
          </a:p>
          <a:p>
            <a:r>
              <a:rPr lang="en-US" sz="2400" dirty="0">
                <a:solidFill>
                  <a:schemeClr val="tx2"/>
                </a:solidFill>
              </a:rPr>
              <a:t>Incumbency status</a:t>
            </a:r>
          </a:p>
          <a:p>
            <a:r>
              <a:rPr lang="en-US" sz="2400" dirty="0">
                <a:solidFill>
                  <a:schemeClr val="tx2"/>
                </a:solidFill>
              </a:rPr>
              <a:t>Election win or lose</a:t>
            </a:r>
          </a:p>
          <a:p>
            <a:r>
              <a:rPr lang="en-US" sz="2400" dirty="0">
                <a:solidFill>
                  <a:schemeClr val="tx2"/>
                </a:solidFill>
              </a:rPr>
              <a:t>Special Election?</a:t>
            </a:r>
          </a:p>
          <a:p>
            <a:r>
              <a:rPr lang="en-US" sz="2400" dirty="0">
                <a:solidFill>
                  <a:schemeClr val="tx2"/>
                </a:solidFill>
              </a:rPr>
              <a:t>Political party </a:t>
            </a:r>
          </a:p>
          <a:p>
            <a:r>
              <a:rPr lang="en-US" sz="2400" dirty="0">
                <a:solidFill>
                  <a:schemeClr val="tx2"/>
                </a:solidFill>
              </a:rPr>
              <a:t>State</a:t>
            </a:r>
          </a:p>
          <a:p>
            <a:r>
              <a:rPr lang="en-US" sz="2400" dirty="0">
                <a:solidFill>
                  <a:schemeClr val="tx2"/>
                </a:solidFill>
              </a:rPr>
              <a:t>Year </a:t>
            </a:r>
          </a:p>
        </p:txBody>
      </p:sp>
      <p:pic>
        <p:nvPicPr>
          <p:cNvPr id="8" name="Picture 7">
            <a:extLst>
              <a:ext uri="{FF2B5EF4-FFF2-40B4-BE49-F238E27FC236}">
                <a16:creationId xmlns:a16="http://schemas.microsoft.com/office/drawing/2014/main" id="{4ED1CDA4-C71E-4F13-A94D-77A4B7FDF6A9}"/>
              </a:ext>
            </a:extLst>
          </p:cNvPr>
          <p:cNvPicPr>
            <a:picLocks noChangeAspect="1"/>
          </p:cNvPicPr>
          <p:nvPr/>
        </p:nvPicPr>
        <p:blipFill>
          <a:blip r:embed="rId5"/>
          <a:stretch>
            <a:fillRect/>
          </a:stretch>
        </p:blipFill>
        <p:spPr>
          <a:xfrm>
            <a:off x="463685" y="1774162"/>
            <a:ext cx="5904383" cy="3220252"/>
          </a:xfrm>
          <a:prstGeom prst="rect">
            <a:avLst/>
          </a:prstGeom>
        </p:spPr>
      </p:pic>
      <p:pic>
        <p:nvPicPr>
          <p:cNvPr id="10" name="Audio 9">
            <a:hlinkClick r:id="" action="ppaction://media"/>
            <a:extLst>
              <a:ext uri="{FF2B5EF4-FFF2-40B4-BE49-F238E27FC236}">
                <a16:creationId xmlns:a16="http://schemas.microsoft.com/office/drawing/2014/main" id="{7BB61670-8E84-4F15-AECF-9F8954A857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4234551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4669"/>
    </mc:Choice>
    <mc:Fallback>
      <p:transition spd="slow" advTm="5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3428-CECF-48A4-A5A1-AE74CC5ED352}"/>
              </a:ext>
            </a:extLst>
          </p:cNvPr>
          <p:cNvSpPr>
            <a:spLocks noGrp="1"/>
          </p:cNvSpPr>
          <p:nvPr>
            <p:ph type="title"/>
          </p:nvPr>
        </p:nvSpPr>
        <p:spPr/>
        <p:txBody>
          <a:bodyPr anchor="ctr">
            <a:normAutofit/>
          </a:bodyPr>
          <a:lstStyle/>
          <a:p>
            <a:r>
              <a:rPr lang="en-US" b="1" dirty="0">
                <a:solidFill>
                  <a:schemeClr val="tx1">
                    <a:lumMod val="65000"/>
                    <a:lumOff val="35000"/>
                  </a:schemeClr>
                </a:solidFill>
                <a:latin typeface="Gill Sans MT Condensed" panose="020B0506020104020203" pitchFamily="34" charset="0"/>
              </a:rPr>
              <a:t>Distribution of Response Variable: </a:t>
            </a:r>
            <a:r>
              <a:rPr lang="en-US" dirty="0">
                <a:solidFill>
                  <a:schemeClr val="tx1">
                    <a:lumMod val="65000"/>
                    <a:lumOff val="35000"/>
                  </a:schemeClr>
                </a:solidFill>
                <a:latin typeface="Gill Sans MT Condensed" panose="020B0506020104020203" pitchFamily="34" charset="0"/>
              </a:rPr>
              <a:t>Dollar Amount Spent on Facebook Ads</a:t>
            </a:r>
            <a:r>
              <a:rPr lang="en-US" dirty="0">
                <a:solidFill>
                  <a:srgbClr val="FFFFFF"/>
                </a:solidFill>
                <a:latin typeface="Gill Sans MT Condensed" panose="020B0506020104020203" pitchFamily="34" charset="0"/>
              </a:rPr>
              <a:t> Data analysis</a:t>
            </a:r>
          </a:p>
        </p:txBody>
      </p:sp>
      <p:pic>
        <p:nvPicPr>
          <p:cNvPr id="11" name="Content Placeholder 3">
            <a:extLst>
              <a:ext uri="{FF2B5EF4-FFF2-40B4-BE49-F238E27FC236}">
                <a16:creationId xmlns:a16="http://schemas.microsoft.com/office/drawing/2014/main" id="{856DEB8E-5851-4B44-8F7C-CE4A46CF663A}"/>
              </a:ext>
            </a:extLst>
          </p:cNvPr>
          <p:cNvPicPr>
            <a:picLocks noGrp="1" noChangeAspect="1"/>
          </p:cNvPicPr>
          <p:nvPr>
            <p:ph sz="half" idx="2"/>
          </p:nvPr>
        </p:nvPicPr>
        <p:blipFill rotWithShape="1">
          <a:blip r:embed="rId6"/>
          <a:srcRect l="730" t="825" r="-1"/>
          <a:stretch/>
        </p:blipFill>
        <p:spPr>
          <a:xfrm>
            <a:off x="503780" y="1982854"/>
            <a:ext cx="4764018" cy="3788496"/>
          </a:xfrm>
          <a:prstGeom prst="rect">
            <a:avLst/>
          </a:prstGeom>
        </p:spPr>
      </p:pic>
      <p:pic>
        <p:nvPicPr>
          <p:cNvPr id="22" name="Content Placeholder 21">
            <a:extLst>
              <a:ext uri="{FF2B5EF4-FFF2-40B4-BE49-F238E27FC236}">
                <a16:creationId xmlns:a16="http://schemas.microsoft.com/office/drawing/2014/main" id="{074A1589-8B41-41A0-AC44-89B3560B98C0}"/>
              </a:ext>
            </a:extLst>
          </p:cNvPr>
          <p:cNvPicPr>
            <a:picLocks noGrp="1" noChangeAspect="1"/>
          </p:cNvPicPr>
          <p:nvPr>
            <p:ph sz="quarter" idx="4"/>
          </p:nvPr>
        </p:nvPicPr>
        <p:blipFill rotWithShape="1">
          <a:blip r:embed="rId7"/>
          <a:srcRect l="860" t="1085" r="-1" b="1"/>
          <a:stretch/>
        </p:blipFill>
        <p:spPr>
          <a:xfrm>
            <a:off x="6716996" y="1982854"/>
            <a:ext cx="4757779" cy="3778557"/>
          </a:xfrm>
          <a:prstGeom prst="rect">
            <a:avLst/>
          </a:prstGeom>
        </p:spPr>
      </p:pic>
      <p:sp>
        <p:nvSpPr>
          <p:cNvPr id="23" name="Arrow: Right 22">
            <a:extLst>
              <a:ext uri="{FF2B5EF4-FFF2-40B4-BE49-F238E27FC236}">
                <a16:creationId xmlns:a16="http://schemas.microsoft.com/office/drawing/2014/main" id="{9706613D-6DBB-48AA-A9B9-EA2C7E40C5C1}"/>
              </a:ext>
            </a:extLst>
          </p:cNvPr>
          <p:cNvSpPr/>
          <p:nvPr/>
        </p:nvSpPr>
        <p:spPr>
          <a:xfrm>
            <a:off x="5475562" y="3429000"/>
            <a:ext cx="1033670" cy="487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49A7334-8D5C-4DB4-B4AC-2555974F7406}"/>
              </a:ext>
            </a:extLst>
          </p:cNvPr>
          <p:cNvSpPr/>
          <p:nvPr/>
        </p:nvSpPr>
        <p:spPr>
          <a:xfrm rot="1625184">
            <a:off x="10605348" y="2172804"/>
            <a:ext cx="990015" cy="646331"/>
          </a:xfrm>
          <a:prstGeom prst="rect">
            <a:avLst/>
          </a:prstGeom>
          <a:noFill/>
          <a:ln>
            <a:solidFill>
              <a:srgbClr val="C00000"/>
            </a:solidFill>
          </a:ln>
        </p:spPr>
        <p:txBody>
          <a:bodyPr wrap="none" lIns="91440" tIns="45720" rIns="91440" bIns="45720">
            <a:spAutoFit/>
          </a:bodyPr>
          <a:lstStyle/>
          <a:p>
            <a:pPr algn="ctr"/>
            <a:r>
              <a:rPr lang="en-US" sz="3600" b="0" cap="none" spc="0" dirty="0">
                <a:ln w="0"/>
                <a:solidFill>
                  <a:srgbClr val="C00000"/>
                </a:solidFill>
                <a:effectLst>
                  <a:outerShdw blurRad="38100" dist="25400" dir="5400000" algn="ctr" rotWithShape="0">
                    <a:srgbClr val="6E747A">
                      <a:alpha val="43000"/>
                    </a:srgbClr>
                  </a:outerShdw>
                </a:effectLst>
              </a:rPr>
              <a:t>LOG</a:t>
            </a:r>
            <a:endParaRPr lang="en-US" sz="4000" b="0" cap="none" spc="0" dirty="0">
              <a:ln w="0"/>
              <a:solidFill>
                <a:srgbClr val="C00000"/>
              </a:solidFill>
              <a:effectLst>
                <a:outerShdw blurRad="38100" dist="25400" dir="5400000" algn="ctr" rotWithShape="0">
                  <a:srgbClr val="6E747A">
                    <a:alpha val="43000"/>
                  </a:srgbClr>
                </a:outerShdw>
              </a:effectLst>
            </a:endParaRPr>
          </a:p>
        </p:txBody>
      </p:sp>
      <p:pic>
        <p:nvPicPr>
          <p:cNvPr id="27" name="Audio 26">
            <a:hlinkClick r:id="" action="ppaction://media"/>
            <a:extLst>
              <a:ext uri="{FF2B5EF4-FFF2-40B4-BE49-F238E27FC236}">
                <a16:creationId xmlns:a16="http://schemas.microsoft.com/office/drawing/2014/main" id="{3925955E-F4D3-4223-B27D-9B40BECB19D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91938" y="6357938"/>
            <a:ext cx="347662" cy="347662"/>
          </a:xfrm>
          <a:prstGeom prst="rect">
            <a:avLst/>
          </a:prstGeom>
        </p:spPr>
      </p:pic>
    </p:spTree>
    <p:custDataLst>
      <p:tags r:id="rId1"/>
    </p:custDataLst>
    <p:extLst>
      <p:ext uri="{BB962C8B-B14F-4D97-AF65-F5344CB8AC3E}">
        <p14:creationId xmlns:p14="http://schemas.microsoft.com/office/powerpoint/2010/main" val="1785860966"/>
      </p:ext>
    </p:extLst>
  </p:cSld>
  <p:clrMapOvr>
    <a:masterClrMapping/>
  </p:clrMapOvr>
  <mc:AlternateContent xmlns:mc="http://schemas.openxmlformats.org/markup-compatibility/2006">
    <mc:Choice xmlns:p14="http://schemas.microsoft.com/office/powerpoint/2010/main" Requires="p14">
      <p:transition spd="slow" p14:dur="2000" advTm="14779"/>
    </mc:Choice>
    <mc:Fallback>
      <p:transition spd="slow" advTm="14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7"/>
                </p:tgtEl>
              </p:cMediaNode>
            </p:audio>
          </p:childTnLst>
        </p:cTn>
      </p:par>
    </p:tnLst>
    <p:bldLst>
      <p:bldP spid="23"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5.8|6.8"/>
</p:tagLst>
</file>

<file path=ppt/tags/tag2.xml><?xml version="1.0" encoding="utf-8"?>
<p:tagLst xmlns:a="http://schemas.openxmlformats.org/drawingml/2006/main" xmlns:r="http://schemas.openxmlformats.org/officeDocument/2006/relationships" xmlns:p="http://schemas.openxmlformats.org/presentationml/2006/main">
  <p:tag name="TIMING" val="|4.4|3.5|3.7"/>
</p:tagLst>
</file>

<file path=ppt/tags/tag3.xml><?xml version="1.0" encoding="utf-8"?>
<p:tagLst xmlns:a="http://schemas.openxmlformats.org/drawingml/2006/main" xmlns:r="http://schemas.openxmlformats.org/officeDocument/2006/relationships" xmlns:p="http://schemas.openxmlformats.org/presentationml/2006/main">
  <p:tag name="TIMING" val="|18.3|8"/>
</p:tagLst>
</file>

<file path=ppt/tags/tag4.xml><?xml version="1.0" encoding="utf-8"?>
<p:tagLst xmlns:a="http://schemas.openxmlformats.org/drawingml/2006/main" xmlns:r="http://schemas.openxmlformats.org/officeDocument/2006/relationships" xmlns:p="http://schemas.openxmlformats.org/presentationml/2006/main">
  <p:tag name="TIMING" val="|9.2"/>
</p:tagLst>
</file>

<file path=ppt/tags/tag5.xml><?xml version="1.0" encoding="utf-8"?>
<p:tagLst xmlns:a="http://schemas.openxmlformats.org/drawingml/2006/main" xmlns:r="http://schemas.openxmlformats.org/officeDocument/2006/relationships" xmlns:p="http://schemas.openxmlformats.org/presentationml/2006/main">
  <p:tag name="TIMING" val="|4.7|4.7|5.7"/>
</p:tagLst>
</file>

<file path=ppt/tags/tag6.xml><?xml version="1.0" encoding="utf-8"?>
<p:tagLst xmlns:a="http://schemas.openxmlformats.org/drawingml/2006/main" xmlns:r="http://schemas.openxmlformats.org/officeDocument/2006/relationships" xmlns:p="http://schemas.openxmlformats.org/presentationml/2006/main">
  <p:tag name="TIMING" val="|6.1|3.4|4|2.7|0.9|3.8|5.7"/>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8.2|4.3|5.6|4.4"/>
</p:tagLst>
</file>

<file path=ppt/theme/theme1.xml><?xml version="1.0" encoding="utf-8"?>
<a:theme xmlns:a="http://schemas.openxmlformats.org/drawingml/2006/main" name="DividendVTI">
  <a:themeElements>
    <a:clrScheme name="Custom 2">
      <a:dk1>
        <a:sysClr val="windowText" lastClr="000000"/>
      </a:dk1>
      <a:lt1>
        <a:sysClr val="window" lastClr="FFFFFF"/>
      </a:lt1>
      <a:dk2>
        <a:srgbClr val="335B74"/>
      </a:dk2>
      <a:lt2>
        <a:srgbClr val="DFE3E5"/>
      </a:lt2>
      <a:accent1>
        <a:srgbClr val="2683C6"/>
      </a:accent1>
      <a:accent2>
        <a:srgbClr val="75B5E4"/>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purl.org/dc/terms/"/>
    <ds:schemaRef ds:uri="16c05727-aa75-4e4a-9b5f-8a80a1165891"/>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115</TotalTime>
  <Words>1671</Words>
  <Application>Microsoft Office PowerPoint</Application>
  <PresentationFormat>Widescreen</PresentationFormat>
  <Paragraphs>161</Paragraphs>
  <Slides>20</Slides>
  <Notes>20</Notes>
  <HiddenSlides>0</HiddenSlides>
  <MMClips>20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20</vt:i4>
      </vt:variant>
    </vt:vector>
  </HeadingPairs>
  <TitlesOfParts>
    <vt:vector size="27" baseType="lpstr">
      <vt:lpstr>Arial</vt:lpstr>
      <vt:lpstr>Calibri</vt:lpstr>
      <vt:lpstr>Franklin Gothic Book</vt:lpstr>
      <vt:lpstr>Franklin Gothic Demi</vt:lpstr>
      <vt:lpstr>Gill Sans MT Condensed</vt:lpstr>
      <vt:lpstr>Wingdings 2</vt:lpstr>
      <vt:lpstr>DividendVTI</vt:lpstr>
      <vt:lpstr>Politics, candidate Advertising, and Facebook</vt:lpstr>
      <vt:lpstr>Spending on digital political ads is increasing every election cycle</vt:lpstr>
      <vt:lpstr>But everything we know about political ads comes from the study of advertising on Television</vt:lpstr>
      <vt:lpstr>Research finds that tv political advertising is unbalanced ACROSS ELECTORAL RACES</vt:lpstr>
      <vt:lpstr>But Digital ads differ from TV ads in fundamental ways…</vt:lpstr>
      <vt:lpstr>Research Question</vt:lpstr>
      <vt:lpstr>I examine Facebook ad spending by 139 US Senate candidates  in 50 states during the 2018 and 2020 campaigns.</vt:lpstr>
      <vt:lpstr>The data: 139 Observations</vt:lpstr>
      <vt:lpstr>Distribution of Response Variable: Dollar Amount Spent on Facebook Ads Data analysis</vt:lpstr>
      <vt:lpstr>Exploratory Data Analysis: Response vs Predictor</vt:lpstr>
      <vt:lpstr>Exploratory Data Analysis: Response vs Predictor</vt:lpstr>
      <vt:lpstr>Exploratory Data Analysis: Response vs Predictor</vt:lpstr>
      <vt:lpstr>Exploratory Data Analysis: Potential Interactions</vt:lpstr>
      <vt:lpstr>Exploratory Data Analysis: Potential Interactions</vt:lpstr>
      <vt:lpstr>PowerPoint Presentation</vt:lpstr>
      <vt:lpstr>MODEL RESULTS</vt:lpstr>
      <vt:lpstr>MODEL RESULTS</vt:lpstr>
      <vt:lpstr>Model assessment</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Politics, candidate Advertising, and Facebook</dc:title>
  <dc:creator>Tina Tucker</dc:creator>
  <cp:lastModifiedBy>Tina Tucker</cp:lastModifiedBy>
  <cp:revision>10</cp:revision>
  <dcterms:created xsi:type="dcterms:W3CDTF">2020-11-16T00:06:19Z</dcterms:created>
  <dcterms:modified xsi:type="dcterms:W3CDTF">2020-11-16T02:02:11Z</dcterms:modified>
</cp:coreProperties>
</file>